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38"/>
  </p:notesMasterIdLst>
  <p:sldIdLst>
    <p:sldId id="314" r:id="rId2"/>
    <p:sldId id="315" r:id="rId3"/>
    <p:sldId id="313" r:id="rId4"/>
    <p:sldId id="258" r:id="rId5"/>
    <p:sldId id="262" r:id="rId6"/>
    <p:sldId id="494" r:id="rId7"/>
    <p:sldId id="312" r:id="rId8"/>
    <p:sldId id="311" r:id="rId9"/>
    <p:sldId id="257" r:id="rId10"/>
    <p:sldId id="316" r:id="rId11"/>
    <p:sldId id="456" r:id="rId12"/>
    <p:sldId id="453" r:id="rId13"/>
    <p:sldId id="454" r:id="rId14"/>
    <p:sldId id="491" r:id="rId15"/>
    <p:sldId id="463" r:id="rId16"/>
    <p:sldId id="464" r:id="rId17"/>
    <p:sldId id="462" r:id="rId18"/>
    <p:sldId id="466" r:id="rId19"/>
    <p:sldId id="467" r:id="rId20"/>
    <p:sldId id="469" r:id="rId21"/>
    <p:sldId id="470" r:id="rId22"/>
    <p:sldId id="492" r:id="rId23"/>
    <p:sldId id="471" r:id="rId24"/>
    <p:sldId id="472" r:id="rId25"/>
    <p:sldId id="485" r:id="rId26"/>
    <p:sldId id="473" r:id="rId27"/>
    <p:sldId id="413" r:id="rId28"/>
    <p:sldId id="477" r:id="rId29"/>
    <p:sldId id="414" r:id="rId30"/>
    <p:sldId id="480" r:id="rId31"/>
    <p:sldId id="417" r:id="rId32"/>
    <p:sldId id="263" r:id="rId33"/>
    <p:sldId id="271" r:id="rId34"/>
    <p:sldId id="272" r:id="rId35"/>
    <p:sldId id="273" r:id="rId36"/>
    <p:sldId id="493"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CB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3985" autoAdjust="0"/>
    <p:restoredTop sz="94660"/>
  </p:normalViewPr>
  <p:slideViewPr>
    <p:cSldViewPr snapToGrid="0">
      <p:cViewPr varScale="1">
        <p:scale>
          <a:sx n="92" d="100"/>
          <a:sy n="92" d="100"/>
        </p:scale>
        <p:origin x="470" y="6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2D3C6E-2C04-4899-A883-92D116A3BE31}"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17EA27-D1AE-4294-B172-8157E363D4AC}" type="slidenum">
              <a:rPr lang="en-US" smtClean="0"/>
              <a:t>‹#›</a:t>
            </a:fld>
            <a:endParaRPr lang="en-US"/>
          </a:p>
        </p:txBody>
      </p:sp>
    </p:spTree>
    <p:extLst>
      <p:ext uri="{BB962C8B-B14F-4D97-AF65-F5344CB8AC3E}">
        <p14:creationId xmlns:p14="http://schemas.microsoft.com/office/powerpoint/2010/main" val="883232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7EA27-D1AE-4294-B172-8157E363D4AC}" type="slidenum">
              <a:rPr lang="en-US" smtClean="0"/>
              <a:t>10</a:t>
            </a:fld>
            <a:endParaRPr lang="en-US"/>
          </a:p>
        </p:txBody>
      </p:sp>
    </p:spTree>
    <p:extLst>
      <p:ext uri="{BB962C8B-B14F-4D97-AF65-F5344CB8AC3E}">
        <p14:creationId xmlns:p14="http://schemas.microsoft.com/office/powerpoint/2010/main" val="2288840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7EA27-D1AE-4294-B172-8157E363D4AC}" type="slidenum">
              <a:rPr lang="en-US" smtClean="0"/>
              <a:t>20</a:t>
            </a:fld>
            <a:endParaRPr lang="en-US"/>
          </a:p>
        </p:txBody>
      </p:sp>
    </p:spTree>
    <p:extLst>
      <p:ext uri="{BB962C8B-B14F-4D97-AF65-F5344CB8AC3E}">
        <p14:creationId xmlns:p14="http://schemas.microsoft.com/office/powerpoint/2010/main" val="4049997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7EA27-D1AE-4294-B172-8157E363D4AC}" type="slidenum">
              <a:rPr lang="en-US" smtClean="0"/>
              <a:t>27</a:t>
            </a:fld>
            <a:endParaRPr lang="en-US"/>
          </a:p>
        </p:txBody>
      </p:sp>
    </p:spTree>
    <p:extLst>
      <p:ext uri="{BB962C8B-B14F-4D97-AF65-F5344CB8AC3E}">
        <p14:creationId xmlns:p14="http://schemas.microsoft.com/office/powerpoint/2010/main" val="176560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15C707C-8341-4A00-AF50-3D0FAB4BEB3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5886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917EA27-D1AE-4294-B172-8157E363D4AC}" type="slidenum">
              <a:rPr lang="en-US" smtClean="0"/>
              <a:t>31</a:t>
            </a:fld>
            <a:endParaRPr lang="en-US"/>
          </a:p>
        </p:txBody>
      </p:sp>
    </p:spTree>
    <p:extLst>
      <p:ext uri="{BB962C8B-B14F-4D97-AF65-F5344CB8AC3E}">
        <p14:creationId xmlns:p14="http://schemas.microsoft.com/office/powerpoint/2010/main" val="39063172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 name="Footer Placeholder 1"/>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Cleary Giacobbe Alfieri Jacobs, LLC 2017</a:t>
            </a:r>
          </a:p>
        </p:txBody>
      </p:sp>
    </p:spTree>
    <p:extLst>
      <p:ext uri="{BB962C8B-B14F-4D97-AF65-F5344CB8AC3E}">
        <p14:creationId xmlns:p14="http://schemas.microsoft.com/office/powerpoint/2010/main" val="4016735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 name="Footer Placeholder 1"/>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Cleary Giacobbe Alfieri Jacobs, LLC 2017</a:t>
            </a:r>
          </a:p>
        </p:txBody>
      </p:sp>
    </p:spTree>
    <p:extLst>
      <p:ext uri="{BB962C8B-B14F-4D97-AF65-F5344CB8AC3E}">
        <p14:creationId xmlns:p14="http://schemas.microsoft.com/office/powerpoint/2010/main" val="503845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80575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888812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01569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1874531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1281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5409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400203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5358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10/2/2026</a:t>
            </a:fld>
            <a:endParaRPr lang="en-US" dirty="0"/>
          </a:p>
        </p:txBody>
      </p:sp>
    </p:spTree>
    <p:extLst>
      <p:ext uri="{BB962C8B-B14F-4D97-AF65-F5344CB8AC3E}">
        <p14:creationId xmlns:p14="http://schemas.microsoft.com/office/powerpoint/2010/main" val="3877399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33781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360263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55761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263569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87853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12282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68205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248229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5.svg"/><Relationship Id="rId5" Type="http://schemas.openxmlformats.org/officeDocument/2006/relationships/image" Target="../media/image11.sv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13.svg"/></Relationships>
</file>

<file path=ppt/slides/_rels/slide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6.png"/><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11" Type="http://schemas.openxmlformats.org/officeDocument/2006/relationships/image" Target="../media/image15.svg"/><Relationship Id="rId5" Type="http://schemas.openxmlformats.org/officeDocument/2006/relationships/image" Target="../media/image11.sv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13.svg"/><Relationship Id="rId1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1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4.sv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284263" y="4028882"/>
            <a:ext cx="2531736" cy="2191102"/>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3" name="Freeform 3"/>
          <p:cNvSpPr/>
          <p:nvPr/>
        </p:nvSpPr>
        <p:spPr>
          <a:xfrm>
            <a:off x="11249064" y="2888881"/>
            <a:ext cx="2531736" cy="2191102"/>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4" name="Freeform 4"/>
          <p:cNvSpPr/>
          <p:nvPr/>
        </p:nvSpPr>
        <p:spPr>
          <a:xfrm>
            <a:off x="5333701" y="1762394"/>
            <a:ext cx="2531736" cy="2191102"/>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5" name="Freeform 5"/>
          <p:cNvSpPr/>
          <p:nvPr/>
        </p:nvSpPr>
        <p:spPr>
          <a:xfrm>
            <a:off x="9273767" y="-483316"/>
            <a:ext cx="2531736" cy="2191102"/>
          </a:xfrm>
          <a:custGeom>
            <a:avLst/>
            <a:gdLst/>
            <a:ahLst/>
            <a:cxnLst/>
            <a:rect l="l" t="t" r="r" b="b"/>
            <a:pathLst>
              <a:path w="3797604" h="3286653">
                <a:moveTo>
                  <a:pt x="0" y="0"/>
                </a:moveTo>
                <a:lnTo>
                  <a:pt x="3797603" y="0"/>
                </a:lnTo>
                <a:lnTo>
                  <a:pt x="3797603" y="3286654"/>
                </a:lnTo>
                <a:lnTo>
                  <a:pt x="0" y="32866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6" name="Freeform 6"/>
          <p:cNvSpPr/>
          <p:nvPr/>
        </p:nvSpPr>
        <p:spPr>
          <a:xfrm>
            <a:off x="390594" y="1054041"/>
            <a:ext cx="4057485" cy="1597882"/>
          </a:xfrm>
          <a:custGeom>
            <a:avLst/>
            <a:gdLst/>
            <a:ahLst/>
            <a:cxnLst/>
            <a:rect l="l" t="t" r="r" b="b"/>
            <a:pathLst>
              <a:path w="6086227" h="2396823">
                <a:moveTo>
                  <a:pt x="0" y="0"/>
                </a:moveTo>
                <a:lnTo>
                  <a:pt x="6086227" y="0"/>
                </a:lnTo>
                <a:lnTo>
                  <a:pt x="6086227" y="2396823"/>
                </a:lnTo>
                <a:lnTo>
                  <a:pt x="0" y="2396823"/>
                </a:lnTo>
                <a:lnTo>
                  <a:pt x="0" y="0"/>
                </a:lnTo>
                <a:close/>
              </a:path>
            </a:pathLst>
          </a:custGeom>
          <a:blipFill>
            <a:blip r:embed="rId8"/>
            <a:stretch>
              <a:fillRect/>
            </a:stretch>
          </a:blipFill>
        </p:spPr>
        <p:txBody>
          <a:bodyPr/>
          <a:lstStyle/>
          <a:p>
            <a:endParaRPr lang="en-US" sz="1200"/>
          </a:p>
        </p:txBody>
      </p:sp>
      <p:sp>
        <p:nvSpPr>
          <p:cNvPr id="7" name="Freeform 7"/>
          <p:cNvSpPr/>
          <p:nvPr/>
        </p:nvSpPr>
        <p:spPr>
          <a:xfrm>
            <a:off x="7298472" y="2888881"/>
            <a:ext cx="2531736" cy="2191102"/>
          </a:xfrm>
          <a:custGeom>
            <a:avLst/>
            <a:gdLst/>
            <a:ahLst/>
            <a:cxnLst/>
            <a:rect l="l" t="t" r="r" b="b"/>
            <a:pathLst>
              <a:path w="3797604" h="3286653">
                <a:moveTo>
                  <a:pt x="0" y="0"/>
                </a:moveTo>
                <a:lnTo>
                  <a:pt x="3797604" y="0"/>
                </a:lnTo>
                <a:lnTo>
                  <a:pt x="3797604" y="3286654"/>
                </a:lnTo>
                <a:lnTo>
                  <a:pt x="0" y="32866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8" name="Freeform 8"/>
          <p:cNvSpPr/>
          <p:nvPr/>
        </p:nvSpPr>
        <p:spPr>
          <a:xfrm>
            <a:off x="7616782" y="3164848"/>
            <a:ext cx="1895117" cy="1728069"/>
          </a:xfrm>
          <a:custGeom>
            <a:avLst/>
            <a:gdLst/>
            <a:ahLst/>
            <a:cxnLst/>
            <a:rect l="l" t="t" r="r" b="b"/>
            <a:pathLst>
              <a:path w="2842675" h="2592103">
                <a:moveTo>
                  <a:pt x="0" y="0"/>
                </a:moveTo>
                <a:lnTo>
                  <a:pt x="2842675" y="0"/>
                </a:lnTo>
                <a:lnTo>
                  <a:pt x="2842675" y="2592103"/>
                </a:lnTo>
                <a:lnTo>
                  <a:pt x="0" y="2592103"/>
                </a:lnTo>
                <a:lnTo>
                  <a:pt x="0" y="0"/>
                </a:lnTo>
                <a:close/>
              </a:path>
            </a:pathLst>
          </a:custGeom>
          <a:blipFill>
            <a:blip r:embed="rId9"/>
            <a:stretch>
              <a:fillRect l="-253227" t="-159037" r="-26325" b="-26263"/>
            </a:stretch>
          </a:blipFill>
          <a:ln cap="sq">
            <a:noFill/>
            <a:prstDash val="solid"/>
            <a:miter/>
          </a:ln>
        </p:spPr>
        <p:txBody>
          <a:bodyPr/>
          <a:lstStyle/>
          <a:p>
            <a:endParaRPr lang="en-US" sz="1200"/>
          </a:p>
        </p:txBody>
      </p:sp>
      <p:sp>
        <p:nvSpPr>
          <p:cNvPr id="9" name="Freeform 9"/>
          <p:cNvSpPr/>
          <p:nvPr/>
        </p:nvSpPr>
        <p:spPr>
          <a:xfrm>
            <a:off x="7298472" y="612236"/>
            <a:ext cx="2531736" cy="2191102"/>
          </a:xfrm>
          <a:custGeom>
            <a:avLst/>
            <a:gdLst/>
            <a:ahLst/>
            <a:cxnLst/>
            <a:rect l="l" t="t" r="r" b="b"/>
            <a:pathLst>
              <a:path w="3797604" h="3286653">
                <a:moveTo>
                  <a:pt x="0" y="0"/>
                </a:moveTo>
                <a:lnTo>
                  <a:pt x="3797604" y="0"/>
                </a:lnTo>
                <a:lnTo>
                  <a:pt x="3797604" y="3286653"/>
                </a:lnTo>
                <a:lnTo>
                  <a:pt x="0" y="32866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10" name="Freeform 10"/>
          <p:cNvSpPr/>
          <p:nvPr/>
        </p:nvSpPr>
        <p:spPr>
          <a:xfrm>
            <a:off x="9273767" y="1780630"/>
            <a:ext cx="2531736" cy="2191102"/>
          </a:xfrm>
          <a:custGeom>
            <a:avLst/>
            <a:gdLst/>
            <a:ahLst/>
            <a:cxnLst/>
            <a:rect l="l" t="t" r="r" b="b"/>
            <a:pathLst>
              <a:path w="3797604" h="3286653">
                <a:moveTo>
                  <a:pt x="0" y="0"/>
                </a:moveTo>
                <a:lnTo>
                  <a:pt x="3797603" y="0"/>
                </a:lnTo>
                <a:lnTo>
                  <a:pt x="3797603" y="3286653"/>
                </a:lnTo>
                <a:lnTo>
                  <a:pt x="0" y="328665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11" name="Freeform 11"/>
          <p:cNvSpPr/>
          <p:nvPr/>
        </p:nvSpPr>
        <p:spPr>
          <a:xfrm>
            <a:off x="9470597" y="1852982"/>
            <a:ext cx="2176091" cy="2071798"/>
          </a:xfrm>
          <a:custGeom>
            <a:avLst/>
            <a:gdLst/>
            <a:ahLst/>
            <a:cxnLst/>
            <a:rect l="l" t="t" r="r" b="b"/>
            <a:pathLst>
              <a:path w="3264136" h="3107697">
                <a:moveTo>
                  <a:pt x="0" y="0"/>
                </a:moveTo>
                <a:lnTo>
                  <a:pt x="3264135" y="0"/>
                </a:lnTo>
                <a:lnTo>
                  <a:pt x="3264135" y="3107697"/>
                </a:lnTo>
                <a:lnTo>
                  <a:pt x="0" y="3107697"/>
                </a:lnTo>
                <a:lnTo>
                  <a:pt x="0" y="0"/>
                </a:lnTo>
                <a:close/>
              </a:path>
            </a:pathLst>
          </a:custGeom>
          <a:blipFill>
            <a:blip r:embed="rId9"/>
            <a:stretch>
              <a:fillRect t="-100000" r="-177808"/>
            </a:stretch>
          </a:blipFill>
          <a:ln cap="sq">
            <a:noFill/>
            <a:prstDash val="solid"/>
            <a:miter/>
          </a:ln>
        </p:spPr>
        <p:txBody>
          <a:bodyPr/>
          <a:lstStyle/>
          <a:p>
            <a:endParaRPr lang="en-US" sz="1200"/>
          </a:p>
        </p:txBody>
      </p:sp>
      <p:sp>
        <p:nvSpPr>
          <p:cNvPr id="12" name="Freeform 12"/>
          <p:cNvSpPr/>
          <p:nvPr/>
        </p:nvSpPr>
        <p:spPr>
          <a:xfrm>
            <a:off x="7298472" y="467814"/>
            <a:ext cx="2212377" cy="2047667"/>
          </a:xfrm>
          <a:custGeom>
            <a:avLst/>
            <a:gdLst/>
            <a:ahLst/>
            <a:cxnLst/>
            <a:rect l="l" t="t" r="r" b="b"/>
            <a:pathLst>
              <a:path w="3318566" h="3071501">
                <a:moveTo>
                  <a:pt x="0" y="0"/>
                </a:moveTo>
                <a:lnTo>
                  <a:pt x="3318567" y="0"/>
                </a:lnTo>
                <a:lnTo>
                  <a:pt x="3318567" y="3071501"/>
                </a:lnTo>
                <a:lnTo>
                  <a:pt x="0" y="3071501"/>
                </a:lnTo>
                <a:lnTo>
                  <a:pt x="0" y="0"/>
                </a:lnTo>
                <a:close/>
              </a:path>
            </a:pathLst>
          </a:custGeom>
          <a:blipFill>
            <a:blip r:embed="rId9"/>
            <a:stretch>
              <a:fillRect r="-203068" b="-124437"/>
            </a:stretch>
          </a:blipFill>
        </p:spPr>
        <p:txBody>
          <a:bodyPr/>
          <a:lstStyle/>
          <a:p>
            <a:endParaRPr lang="en-US" sz="1200"/>
          </a:p>
        </p:txBody>
      </p:sp>
      <p:sp>
        <p:nvSpPr>
          <p:cNvPr id="13" name="Freeform 13"/>
          <p:cNvSpPr/>
          <p:nvPr/>
        </p:nvSpPr>
        <p:spPr>
          <a:xfrm>
            <a:off x="5971657" y="1862833"/>
            <a:ext cx="1326816" cy="1990223"/>
          </a:xfrm>
          <a:custGeom>
            <a:avLst/>
            <a:gdLst/>
            <a:ahLst/>
            <a:cxnLst/>
            <a:rect l="l" t="t" r="r" b="b"/>
            <a:pathLst>
              <a:path w="1990224" h="2985335">
                <a:moveTo>
                  <a:pt x="0" y="0"/>
                </a:moveTo>
                <a:lnTo>
                  <a:pt x="1990223" y="0"/>
                </a:lnTo>
                <a:lnTo>
                  <a:pt x="1990223" y="2985335"/>
                </a:lnTo>
                <a:lnTo>
                  <a:pt x="0" y="2985335"/>
                </a:lnTo>
                <a:lnTo>
                  <a:pt x="0" y="0"/>
                </a:lnTo>
                <a:close/>
              </a:path>
            </a:pathLst>
          </a:custGeom>
          <a:blipFill>
            <a:blip r:embed="rId10"/>
            <a:stretch>
              <a:fillRect/>
            </a:stretch>
          </a:blipFill>
        </p:spPr>
        <p:txBody>
          <a:bodyPr/>
          <a:lstStyle/>
          <a:p>
            <a:endParaRPr lang="en-US" sz="1200"/>
          </a:p>
        </p:txBody>
      </p:sp>
      <p:sp>
        <p:nvSpPr>
          <p:cNvPr id="14" name="TextBox 14"/>
          <p:cNvSpPr txBox="1"/>
          <p:nvPr/>
        </p:nvSpPr>
        <p:spPr>
          <a:xfrm>
            <a:off x="390594" y="3196598"/>
            <a:ext cx="6455336" cy="1959767"/>
          </a:xfrm>
          <a:prstGeom prst="rect">
            <a:avLst/>
          </a:prstGeom>
        </p:spPr>
        <p:txBody>
          <a:bodyPr lIns="0" tIns="0" rIns="0" bIns="0" rtlCol="0" anchor="t">
            <a:spAutoFit/>
          </a:bodyPr>
          <a:lstStyle/>
          <a:p>
            <a:pPr>
              <a:lnSpc>
                <a:spcPts val="4254"/>
              </a:lnSpc>
            </a:pPr>
            <a:r>
              <a:rPr lang="en-US" sz="3798" b="1">
                <a:solidFill>
                  <a:srgbClr val="000000"/>
                </a:solidFill>
                <a:latin typeface="Inter Bold"/>
                <a:ea typeface="Inter Bold"/>
                <a:cs typeface="Inter Bold"/>
                <a:sym typeface="Inter Bold"/>
              </a:rPr>
              <a:t>CAIP</a:t>
            </a:r>
          </a:p>
          <a:p>
            <a:pPr>
              <a:lnSpc>
                <a:spcPts val="4634"/>
              </a:lnSpc>
            </a:pPr>
            <a:r>
              <a:rPr lang="en-US" sz="3798" b="1">
                <a:solidFill>
                  <a:srgbClr val="000000"/>
                </a:solidFill>
                <a:latin typeface="Inter Bold"/>
                <a:ea typeface="Inter Bold"/>
                <a:cs typeface="Inter Bold"/>
                <a:sym typeface="Inter Bold"/>
              </a:rPr>
              <a:t>Fall Sub-fund Meeting</a:t>
            </a:r>
          </a:p>
          <a:p>
            <a:pPr>
              <a:lnSpc>
                <a:spcPts val="3251"/>
              </a:lnSpc>
            </a:pPr>
            <a:r>
              <a:rPr lang="en-US" sz="2665">
                <a:solidFill>
                  <a:srgbClr val="000000"/>
                </a:solidFill>
                <a:latin typeface="Inter"/>
                <a:ea typeface="Inter"/>
                <a:cs typeface="Inter"/>
                <a:sym typeface="Inter"/>
              </a:rPr>
              <a:t>Tuesday, October 6, 2026</a:t>
            </a:r>
          </a:p>
          <a:p>
            <a:pPr>
              <a:lnSpc>
                <a:spcPts val="3251"/>
              </a:lnSpc>
            </a:pPr>
            <a:r>
              <a:rPr lang="en-US" sz="2665">
                <a:solidFill>
                  <a:srgbClr val="000000"/>
                </a:solidFill>
                <a:latin typeface="Inter"/>
                <a:ea typeface="Inter"/>
                <a:cs typeface="Inter"/>
                <a:sym typeface="Inter"/>
              </a:rPr>
              <a:t>Virtual | 10:00am - 11:30am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756724" y="732953"/>
            <a:ext cx="1540167" cy="1174567"/>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txBody>
            <a:bodyPr/>
            <a:lstStyle/>
            <a:p>
              <a:endParaRPr lang="en-US" sz="1200"/>
            </a:p>
          </p:txBody>
        </p:sp>
      </p:grpSp>
      <p:grpSp>
        <p:nvGrpSpPr>
          <p:cNvPr id="4" name="Group 4"/>
          <p:cNvGrpSpPr/>
          <p:nvPr/>
        </p:nvGrpSpPr>
        <p:grpSpPr>
          <a:xfrm rot="-5400000">
            <a:off x="807492" y="-899366"/>
            <a:ext cx="1811464" cy="4439203"/>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txBody>
            <a:bodyPr/>
            <a:lstStyle/>
            <a:p>
              <a:endParaRPr lang="en-US" sz="1200"/>
            </a:p>
          </p:txBody>
        </p:sp>
      </p:grpSp>
      <p:sp>
        <p:nvSpPr>
          <p:cNvPr id="6" name="Freeform 6"/>
          <p:cNvSpPr/>
          <p:nvPr/>
        </p:nvSpPr>
        <p:spPr>
          <a:xfrm rot="-10586722">
            <a:off x="-216794" y="6100363"/>
            <a:ext cx="2347674" cy="2031805"/>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7" name="Freeform 7"/>
          <p:cNvSpPr/>
          <p:nvPr/>
        </p:nvSpPr>
        <p:spPr>
          <a:xfrm rot="213277">
            <a:off x="1774078" y="5332576"/>
            <a:ext cx="2352537" cy="2036014"/>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8" name="Freeform 8"/>
          <p:cNvSpPr/>
          <p:nvPr/>
        </p:nvSpPr>
        <p:spPr>
          <a:xfrm rot="984738">
            <a:off x="9896554" y="51318"/>
            <a:ext cx="2347674" cy="2031805"/>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9" name="Freeform 9"/>
          <p:cNvSpPr/>
          <p:nvPr/>
        </p:nvSpPr>
        <p:spPr>
          <a:xfrm rot="984738">
            <a:off x="11952755" y="-445001"/>
            <a:ext cx="2347674" cy="2031805"/>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0" name="Freeform 10"/>
          <p:cNvSpPr/>
          <p:nvPr/>
        </p:nvSpPr>
        <p:spPr>
          <a:xfrm rot="-9815261">
            <a:off x="8427920" y="-1468599"/>
            <a:ext cx="2352537" cy="2036014"/>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1" name="Freeform 11"/>
          <p:cNvSpPr/>
          <p:nvPr/>
        </p:nvSpPr>
        <p:spPr>
          <a:xfrm rot="-9815261">
            <a:off x="11356451" y="1587901"/>
            <a:ext cx="2352537" cy="2036014"/>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2" name="TextBox 12"/>
          <p:cNvSpPr txBox="1"/>
          <p:nvPr/>
        </p:nvSpPr>
        <p:spPr>
          <a:xfrm>
            <a:off x="208078" y="987455"/>
            <a:ext cx="3724749" cy="692497"/>
          </a:xfrm>
          <a:prstGeom prst="rect">
            <a:avLst/>
          </a:prstGeom>
        </p:spPr>
        <p:txBody>
          <a:bodyPr lIns="0" tIns="0" rIns="0" bIns="0" rtlCol="0" anchor="t">
            <a:spAutoFit/>
          </a:bodyPr>
          <a:lstStyle/>
          <a:p>
            <a:pPr>
              <a:lnSpc>
                <a:spcPts val="5448"/>
              </a:lnSpc>
            </a:pPr>
            <a:r>
              <a:rPr lang="en-US" sz="4738" b="1">
                <a:solidFill>
                  <a:srgbClr val="000000"/>
                </a:solidFill>
                <a:latin typeface="Inter Bold"/>
                <a:ea typeface="Inter Bold"/>
                <a:cs typeface="Inter Bold"/>
                <a:sym typeface="Inter Bold"/>
              </a:rPr>
              <a:t>WELCOME</a:t>
            </a:r>
          </a:p>
        </p:txBody>
      </p:sp>
      <p:sp>
        <p:nvSpPr>
          <p:cNvPr id="13" name="TextBox 13"/>
          <p:cNvSpPr txBox="1"/>
          <p:nvPr/>
        </p:nvSpPr>
        <p:spPr>
          <a:xfrm>
            <a:off x="1713224" y="3957305"/>
            <a:ext cx="4591729" cy="1606850"/>
          </a:xfrm>
          <a:prstGeom prst="rect">
            <a:avLst/>
          </a:prstGeom>
        </p:spPr>
        <p:txBody>
          <a:bodyPr lIns="0" tIns="0" rIns="0" bIns="0" rtlCol="0" anchor="t">
            <a:spAutoFit/>
          </a:bodyPr>
          <a:lstStyle/>
          <a:p>
            <a:pPr>
              <a:lnSpc>
                <a:spcPts val="3733"/>
              </a:lnSpc>
            </a:pPr>
            <a:r>
              <a:rPr lang="en-US" sz="2666" b="1">
                <a:solidFill>
                  <a:srgbClr val="000000"/>
                </a:solidFill>
                <a:latin typeface="Inter Bold"/>
                <a:ea typeface="Inter Bold"/>
                <a:cs typeface="Inter Bold"/>
                <a:sym typeface="Inter Bold"/>
              </a:rPr>
              <a:t>Jim Ridgway</a:t>
            </a:r>
          </a:p>
          <a:p>
            <a:pPr>
              <a:lnSpc>
                <a:spcPts val="2799"/>
              </a:lnSpc>
            </a:pPr>
            <a:r>
              <a:rPr lang="en-US" sz="1999">
                <a:solidFill>
                  <a:srgbClr val="000000"/>
                </a:solidFill>
                <a:latin typeface="Inter"/>
                <a:ea typeface="Inter"/>
                <a:cs typeface="Inter"/>
                <a:sym typeface="Inter"/>
              </a:rPr>
              <a:t>CAIP Sub-fund Administrator</a:t>
            </a:r>
          </a:p>
          <a:p>
            <a:pPr>
              <a:lnSpc>
                <a:spcPts val="2799"/>
              </a:lnSpc>
            </a:pPr>
            <a:r>
              <a:rPr lang="en-US" sz="1999">
                <a:solidFill>
                  <a:srgbClr val="000000"/>
                </a:solidFill>
                <a:latin typeface="Inter"/>
                <a:ea typeface="Inter"/>
                <a:cs typeface="Inter"/>
                <a:sym typeface="Inter"/>
              </a:rPr>
              <a:t>Vice President, J. Byrne</a:t>
            </a:r>
          </a:p>
          <a:p>
            <a:pPr>
              <a:lnSpc>
                <a:spcPts val="3733"/>
              </a:lnSpc>
            </a:pPr>
            <a:endParaRPr lang="en-US" sz="1999">
              <a:solidFill>
                <a:srgbClr val="000000"/>
              </a:solidFill>
              <a:latin typeface="Inter"/>
              <a:ea typeface="Inter"/>
              <a:cs typeface="Inter"/>
              <a:sym typeface="Inter"/>
            </a:endParaRPr>
          </a:p>
        </p:txBody>
      </p:sp>
      <p:sp>
        <p:nvSpPr>
          <p:cNvPr id="14" name="Freeform 14"/>
          <p:cNvSpPr/>
          <p:nvPr/>
        </p:nvSpPr>
        <p:spPr>
          <a:xfrm>
            <a:off x="7380840" y="1099002"/>
            <a:ext cx="3287025" cy="4930538"/>
          </a:xfrm>
          <a:custGeom>
            <a:avLst/>
            <a:gdLst/>
            <a:ahLst/>
            <a:cxnLst/>
            <a:rect l="l" t="t" r="r" b="b"/>
            <a:pathLst>
              <a:path w="4930538" h="7395807">
                <a:moveTo>
                  <a:pt x="0" y="0"/>
                </a:moveTo>
                <a:lnTo>
                  <a:pt x="4930538" y="0"/>
                </a:lnTo>
                <a:lnTo>
                  <a:pt x="4930538" y="7395807"/>
                </a:lnTo>
                <a:lnTo>
                  <a:pt x="0" y="7395807"/>
                </a:lnTo>
                <a:lnTo>
                  <a:pt x="0" y="0"/>
                </a:lnTo>
                <a:close/>
              </a:path>
            </a:pathLst>
          </a:custGeom>
          <a:blipFill>
            <a:blip r:embed="rId12"/>
            <a:stretch>
              <a:fillRect/>
            </a:stretch>
          </a:blipFill>
        </p:spPr>
        <p:txBody>
          <a:bodyPr/>
          <a:lstStyle/>
          <a:p>
            <a:endParaRPr lang="en-US" sz="1200"/>
          </a:p>
        </p:txBody>
      </p:sp>
      <p:sp>
        <p:nvSpPr>
          <p:cNvPr id="15" name="TextBox 15"/>
          <p:cNvSpPr txBox="1"/>
          <p:nvPr/>
        </p:nvSpPr>
        <p:spPr>
          <a:xfrm>
            <a:off x="1713224" y="2555108"/>
            <a:ext cx="4591729" cy="1606850"/>
          </a:xfrm>
          <a:prstGeom prst="rect">
            <a:avLst/>
          </a:prstGeom>
        </p:spPr>
        <p:txBody>
          <a:bodyPr lIns="0" tIns="0" rIns="0" bIns="0" rtlCol="0" anchor="t">
            <a:spAutoFit/>
          </a:bodyPr>
          <a:lstStyle/>
          <a:p>
            <a:pPr>
              <a:lnSpc>
                <a:spcPts val="3733"/>
              </a:lnSpc>
            </a:pPr>
            <a:r>
              <a:rPr lang="en-US" sz="2666" b="1">
                <a:solidFill>
                  <a:srgbClr val="000000"/>
                </a:solidFill>
                <a:latin typeface="Inter Bold"/>
                <a:ea typeface="Inter Bold"/>
                <a:cs typeface="Inter Bold"/>
                <a:sym typeface="Inter Bold"/>
              </a:rPr>
              <a:t>Casey Byrne</a:t>
            </a:r>
          </a:p>
          <a:p>
            <a:pPr>
              <a:lnSpc>
                <a:spcPts val="2799"/>
              </a:lnSpc>
            </a:pPr>
            <a:r>
              <a:rPr lang="en-US" sz="1999">
                <a:solidFill>
                  <a:srgbClr val="000000"/>
                </a:solidFill>
                <a:latin typeface="Inter"/>
                <a:ea typeface="Inter"/>
                <a:cs typeface="Inter"/>
                <a:sym typeface="Inter"/>
              </a:rPr>
              <a:t>CAIP Sub-fund Administrator</a:t>
            </a:r>
          </a:p>
          <a:p>
            <a:pPr>
              <a:lnSpc>
                <a:spcPts val="2799"/>
              </a:lnSpc>
            </a:pPr>
            <a:r>
              <a:rPr lang="en-US" sz="1999">
                <a:solidFill>
                  <a:srgbClr val="000000"/>
                </a:solidFill>
                <a:latin typeface="Inter"/>
                <a:ea typeface="Inter"/>
                <a:cs typeface="Inter"/>
                <a:sym typeface="Inter"/>
              </a:rPr>
              <a:t>President, J. Byrne</a:t>
            </a:r>
          </a:p>
          <a:p>
            <a:pPr>
              <a:lnSpc>
                <a:spcPts val="3733"/>
              </a:lnSpc>
            </a:pPr>
            <a:endParaRPr lang="en-US" sz="1999">
              <a:solidFill>
                <a:srgbClr val="000000"/>
              </a:solidFill>
              <a:latin typeface="Inter"/>
              <a:ea typeface="Inter"/>
              <a:cs typeface="Inter"/>
              <a:sym typeface="Inte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8505824">
            <a:off x="-1726959" y="-999789"/>
            <a:ext cx="7261796" cy="6284755"/>
          </a:xfrm>
          <a:custGeom>
            <a:avLst/>
            <a:gdLst/>
            <a:ahLst/>
            <a:cxnLst/>
            <a:rect l="l" t="t" r="r" b="b"/>
            <a:pathLst>
              <a:path w="10892694" h="9427132">
                <a:moveTo>
                  <a:pt x="0" y="0"/>
                </a:moveTo>
                <a:lnTo>
                  <a:pt x="10892694" y="0"/>
                </a:lnTo>
                <a:lnTo>
                  <a:pt x="10892694" y="9427131"/>
                </a:lnTo>
                <a:lnTo>
                  <a:pt x="0" y="942713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3" name="Freeform 3"/>
          <p:cNvSpPr/>
          <p:nvPr/>
        </p:nvSpPr>
        <p:spPr>
          <a:xfrm rot="4825405">
            <a:off x="1900377" y="5063533"/>
            <a:ext cx="5514845" cy="4772847"/>
          </a:xfrm>
          <a:custGeom>
            <a:avLst/>
            <a:gdLst/>
            <a:ahLst/>
            <a:cxnLst/>
            <a:rect l="l" t="t" r="r" b="b"/>
            <a:pathLst>
              <a:path w="8272267" h="7159271">
                <a:moveTo>
                  <a:pt x="0" y="0"/>
                </a:moveTo>
                <a:lnTo>
                  <a:pt x="8272267" y="0"/>
                </a:lnTo>
                <a:lnTo>
                  <a:pt x="8272267" y="7159271"/>
                </a:lnTo>
                <a:lnTo>
                  <a:pt x="0" y="715927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4" name="TextBox 4"/>
          <p:cNvSpPr txBox="1"/>
          <p:nvPr/>
        </p:nvSpPr>
        <p:spPr>
          <a:xfrm>
            <a:off x="685800" y="1331051"/>
            <a:ext cx="4706793" cy="2308324"/>
          </a:xfrm>
          <a:prstGeom prst="rect">
            <a:avLst/>
          </a:prstGeom>
        </p:spPr>
        <p:txBody>
          <a:bodyPr lIns="0" tIns="0" rIns="0" bIns="0" rtlCol="0" anchor="t">
            <a:spAutoFit/>
          </a:bodyPr>
          <a:lstStyle/>
          <a:p>
            <a:pPr>
              <a:lnSpc>
                <a:spcPts val="5976"/>
              </a:lnSpc>
            </a:pPr>
            <a:r>
              <a:rPr lang="en-US" sz="5197" b="1">
                <a:solidFill>
                  <a:srgbClr val="000000"/>
                </a:solidFill>
                <a:latin typeface="Inter Bold"/>
                <a:ea typeface="Inter Bold"/>
                <a:cs typeface="Inter Bold"/>
                <a:sym typeface="Inter Bold"/>
              </a:rPr>
              <a:t>Continuing</a:t>
            </a:r>
          </a:p>
          <a:p>
            <a:pPr>
              <a:lnSpc>
                <a:spcPts val="5976"/>
              </a:lnSpc>
            </a:pPr>
            <a:r>
              <a:rPr lang="en-US" sz="5197" b="1">
                <a:solidFill>
                  <a:srgbClr val="000000"/>
                </a:solidFill>
                <a:latin typeface="Inter Bold"/>
                <a:ea typeface="Inter Bold"/>
                <a:cs typeface="Inter Bold"/>
                <a:sym typeface="Inter Bold"/>
              </a:rPr>
              <a:t>Education</a:t>
            </a:r>
          </a:p>
          <a:p>
            <a:pPr>
              <a:lnSpc>
                <a:spcPts val="5976"/>
              </a:lnSpc>
            </a:pPr>
            <a:r>
              <a:rPr lang="en-US" sz="5197" b="1">
                <a:solidFill>
                  <a:srgbClr val="000000"/>
                </a:solidFill>
                <a:latin typeface="Inter Bold"/>
                <a:ea typeface="Inter Bold"/>
                <a:cs typeface="Inter Bold"/>
                <a:sym typeface="Inter Bold"/>
              </a:rPr>
              <a:t>Credits</a:t>
            </a:r>
          </a:p>
        </p:txBody>
      </p:sp>
      <p:sp>
        <p:nvSpPr>
          <p:cNvPr id="5" name="TextBox 5"/>
          <p:cNvSpPr txBox="1"/>
          <p:nvPr/>
        </p:nvSpPr>
        <p:spPr>
          <a:xfrm>
            <a:off x="6511069" y="1123893"/>
            <a:ext cx="3027205" cy="331566"/>
          </a:xfrm>
          <a:prstGeom prst="rect">
            <a:avLst/>
          </a:prstGeom>
        </p:spPr>
        <p:txBody>
          <a:bodyPr lIns="0" tIns="0" rIns="0" bIns="0" rtlCol="0" anchor="t">
            <a:spAutoFit/>
          </a:bodyPr>
          <a:lstStyle/>
          <a:p>
            <a:pPr>
              <a:lnSpc>
                <a:spcPts val="2773"/>
              </a:lnSpc>
            </a:pPr>
            <a:r>
              <a:rPr lang="en-US" sz="2133" b="1" dirty="0">
                <a:solidFill>
                  <a:srgbClr val="090909"/>
                </a:solidFill>
                <a:latin typeface="Inter Bold"/>
                <a:ea typeface="Inter Bold"/>
                <a:cs typeface="Inter Bold"/>
                <a:sym typeface="Inter Bold"/>
              </a:rPr>
              <a:t>1.5 QPA Credits:</a:t>
            </a:r>
          </a:p>
        </p:txBody>
      </p:sp>
      <p:sp>
        <p:nvSpPr>
          <p:cNvPr id="6" name="TextBox 6"/>
          <p:cNvSpPr txBox="1"/>
          <p:nvPr/>
        </p:nvSpPr>
        <p:spPr>
          <a:xfrm>
            <a:off x="6511069" y="2336462"/>
            <a:ext cx="4995131" cy="3055324"/>
          </a:xfrm>
          <a:prstGeom prst="rect">
            <a:avLst/>
          </a:prstGeom>
        </p:spPr>
        <p:txBody>
          <a:bodyPr lIns="0" tIns="0" rIns="0" bIns="0" rtlCol="0" anchor="t">
            <a:spAutoFit/>
          </a:bodyPr>
          <a:lstStyle/>
          <a:p>
            <a:pPr>
              <a:lnSpc>
                <a:spcPts val="2426"/>
              </a:lnSpc>
            </a:pPr>
            <a:r>
              <a:rPr lang="en-US" sz="1866">
                <a:solidFill>
                  <a:srgbClr val="000000"/>
                </a:solidFill>
                <a:latin typeface="Inter"/>
                <a:ea typeface="Inter"/>
                <a:cs typeface="Inter"/>
                <a:sym typeface="Inter"/>
              </a:rPr>
              <a:t>Certificates will only release at the end of the program and receipt of Completed Evaluation Form.</a:t>
            </a:r>
          </a:p>
          <a:p>
            <a:pPr>
              <a:lnSpc>
                <a:spcPts val="2426"/>
              </a:lnSpc>
            </a:pPr>
            <a:endParaRPr lang="en-US" sz="1866">
              <a:solidFill>
                <a:srgbClr val="000000"/>
              </a:solidFill>
              <a:latin typeface="Inter"/>
              <a:ea typeface="Inter"/>
              <a:cs typeface="Inter"/>
              <a:sym typeface="Inter"/>
            </a:endParaRPr>
          </a:p>
          <a:p>
            <a:pPr>
              <a:lnSpc>
                <a:spcPts val="2426"/>
              </a:lnSpc>
            </a:pPr>
            <a:r>
              <a:rPr lang="en-US" sz="1866">
                <a:solidFill>
                  <a:srgbClr val="000000"/>
                </a:solidFill>
                <a:latin typeface="Inter"/>
                <a:ea typeface="Inter"/>
                <a:cs typeface="Inter"/>
                <a:sym typeface="Inter"/>
              </a:rPr>
              <a:t>Must be </a:t>
            </a:r>
            <a:r>
              <a:rPr lang="en-US" sz="1866" b="1">
                <a:solidFill>
                  <a:srgbClr val="000000"/>
                </a:solidFill>
                <a:latin typeface="Inter Bold"/>
                <a:ea typeface="Inter Bold"/>
                <a:cs typeface="Inter Bold"/>
                <a:sym typeface="Inter Bold"/>
              </a:rPr>
              <a:t>present </a:t>
            </a:r>
            <a:r>
              <a:rPr lang="en-US" sz="1866">
                <a:solidFill>
                  <a:srgbClr val="000000"/>
                </a:solidFill>
                <a:latin typeface="Inter"/>
                <a:ea typeface="Inter"/>
                <a:cs typeface="Inter"/>
                <a:sym typeface="Inter"/>
              </a:rPr>
              <a:t>for the entire program. </a:t>
            </a:r>
          </a:p>
          <a:p>
            <a:pPr>
              <a:lnSpc>
                <a:spcPts val="2426"/>
              </a:lnSpc>
            </a:pPr>
            <a:endParaRPr lang="en-US" sz="1866">
              <a:solidFill>
                <a:srgbClr val="000000"/>
              </a:solidFill>
              <a:latin typeface="Inter"/>
              <a:ea typeface="Inter"/>
              <a:cs typeface="Inter"/>
              <a:sym typeface="Inter"/>
            </a:endParaRPr>
          </a:p>
          <a:p>
            <a:pPr>
              <a:lnSpc>
                <a:spcPts val="2426"/>
              </a:lnSpc>
            </a:pPr>
            <a:r>
              <a:rPr lang="en-US" sz="1866" b="1">
                <a:solidFill>
                  <a:srgbClr val="000000"/>
                </a:solidFill>
                <a:latin typeface="Inter Bold"/>
                <a:ea typeface="Inter Bold"/>
                <a:cs typeface="Inter Bold"/>
                <a:sym typeface="Inter Bold"/>
              </a:rPr>
              <a:t>REMINDER! </a:t>
            </a:r>
          </a:p>
          <a:p>
            <a:pPr>
              <a:lnSpc>
                <a:spcPts val="2426"/>
              </a:lnSpc>
            </a:pPr>
            <a:r>
              <a:rPr lang="en-US" sz="1866" b="1">
                <a:solidFill>
                  <a:srgbClr val="00BF63"/>
                </a:solidFill>
                <a:latin typeface="Inter Bold"/>
                <a:ea typeface="Inter Bold"/>
                <a:cs typeface="Inter Bold"/>
                <a:sym typeface="Inter Bold"/>
              </a:rPr>
              <a:t>1</a:t>
            </a:r>
            <a:r>
              <a:rPr lang="en-US" sz="1866">
                <a:solidFill>
                  <a:srgbClr val="000000"/>
                </a:solidFill>
                <a:latin typeface="Inter"/>
                <a:ea typeface="Inter"/>
                <a:cs typeface="Inter"/>
                <a:sym typeface="Inter"/>
              </a:rPr>
              <a:t> = GOOD/AGREE</a:t>
            </a:r>
          </a:p>
          <a:p>
            <a:pPr>
              <a:lnSpc>
                <a:spcPts val="2426"/>
              </a:lnSpc>
            </a:pPr>
            <a:r>
              <a:rPr lang="en-US" sz="1866" b="1">
                <a:solidFill>
                  <a:srgbClr val="FF3131"/>
                </a:solidFill>
                <a:latin typeface="Inter Bold"/>
                <a:ea typeface="Inter Bold"/>
                <a:cs typeface="Inter Bold"/>
                <a:sym typeface="Inter Bold"/>
              </a:rPr>
              <a:t>4</a:t>
            </a:r>
            <a:r>
              <a:rPr lang="en-US" sz="1866">
                <a:solidFill>
                  <a:srgbClr val="000000"/>
                </a:solidFill>
                <a:latin typeface="Inter"/>
                <a:ea typeface="Inter"/>
                <a:cs typeface="Inter"/>
                <a:sym typeface="Inter"/>
              </a:rPr>
              <a:t> = BAD/DISAGREE</a:t>
            </a:r>
          </a:p>
          <a:p>
            <a:pPr>
              <a:lnSpc>
                <a:spcPts val="2426"/>
              </a:lnSpc>
            </a:pPr>
            <a:endParaRPr lang="en-US" sz="1866">
              <a:solidFill>
                <a:srgbClr val="000000"/>
              </a:solidFill>
              <a:latin typeface="Inter"/>
              <a:ea typeface="Inter"/>
              <a:cs typeface="Inter"/>
              <a:sym typeface="Inter"/>
            </a:endParaRPr>
          </a:p>
        </p:txBody>
      </p:sp>
      <p:sp>
        <p:nvSpPr>
          <p:cNvPr id="7" name="TextBox 7"/>
          <p:cNvSpPr txBox="1"/>
          <p:nvPr/>
        </p:nvSpPr>
        <p:spPr>
          <a:xfrm>
            <a:off x="6511069" y="1537646"/>
            <a:ext cx="4258531" cy="285335"/>
          </a:xfrm>
          <a:prstGeom prst="rect">
            <a:avLst/>
          </a:prstGeom>
        </p:spPr>
        <p:txBody>
          <a:bodyPr wrap="square" lIns="0" tIns="0" rIns="0" bIns="0" rtlCol="0" anchor="t">
            <a:spAutoFit/>
          </a:bodyPr>
          <a:lstStyle/>
          <a:p>
            <a:pPr marL="403033" lvl="1" indent="-201517">
              <a:lnSpc>
                <a:spcPts val="2426"/>
              </a:lnSpc>
              <a:buFont typeface="Arial"/>
              <a:buChar char="•"/>
            </a:pPr>
            <a:r>
              <a:rPr lang="en-US" sz="1866" dirty="0">
                <a:solidFill>
                  <a:srgbClr val="000000"/>
                </a:solidFill>
                <a:latin typeface="Inter"/>
                <a:ea typeface="Inter"/>
                <a:cs typeface="Inter"/>
                <a:sym typeface="Inter"/>
              </a:rPr>
              <a:t>1.5 Office Admin / General Duties</a:t>
            </a:r>
          </a:p>
        </p:txBody>
      </p:sp>
      <p:sp>
        <p:nvSpPr>
          <p:cNvPr id="11" name="Freeform 13">
            <a:extLst>
              <a:ext uri="{FF2B5EF4-FFF2-40B4-BE49-F238E27FC236}">
                <a16:creationId xmlns:a16="http://schemas.microsoft.com/office/drawing/2014/main" id="{5BD96959-C56E-486F-8CC5-3632C03830DB}"/>
              </a:ext>
            </a:extLst>
          </p:cNvPr>
          <p:cNvSpPr/>
          <p:nvPr/>
        </p:nvSpPr>
        <p:spPr>
          <a:xfrm>
            <a:off x="11424937" y="5816601"/>
            <a:ext cx="569979" cy="854967"/>
          </a:xfrm>
          <a:custGeom>
            <a:avLst/>
            <a:gdLst/>
            <a:ahLst/>
            <a:cxnLst/>
            <a:rect l="l" t="t" r="r" b="b"/>
            <a:pathLst>
              <a:path w="1990224" h="2985335">
                <a:moveTo>
                  <a:pt x="0" y="0"/>
                </a:moveTo>
                <a:lnTo>
                  <a:pt x="1990223" y="0"/>
                </a:lnTo>
                <a:lnTo>
                  <a:pt x="1990223" y="2985335"/>
                </a:lnTo>
                <a:lnTo>
                  <a:pt x="0" y="2985335"/>
                </a:lnTo>
                <a:lnTo>
                  <a:pt x="0" y="0"/>
                </a:lnTo>
                <a:close/>
              </a:path>
            </a:pathLst>
          </a:custGeom>
          <a:blipFill>
            <a:blip r:embed="rId6"/>
            <a:stretch>
              <a:fillRect/>
            </a:stretch>
          </a:blipFill>
        </p:spPr>
        <p:txBody>
          <a:bodyPr/>
          <a:lstStyle/>
          <a:p>
            <a:endParaRPr lang="en-US" sz="1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756724" y="732953"/>
            <a:ext cx="1540167" cy="1174567"/>
            <a:chOff x="0" y="0"/>
            <a:chExt cx="2771140" cy="2113336"/>
          </a:xfrm>
        </p:grpSpPr>
        <p:sp>
          <p:nvSpPr>
            <p:cNvPr id="3" name="Freeform 3"/>
            <p:cNvSpPr/>
            <p:nvPr/>
          </p:nvSpPr>
          <p:spPr>
            <a:xfrm>
              <a:off x="0" y="0"/>
              <a:ext cx="2771140" cy="2113336"/>
            </a:xfrm>
            <a:custGeom>
              <a:avLst/>
              <a:gdLst/>
              <a:ahLst/>
              <a:cxnLst/>
              <a:rect l="l" t="t" r="r" b="b"/>
              <a:pathLst>
                <a:path w="2771140" h="2113336">
                  <a:moveTo>
                    <a:pt x="0" y="0"/>
                  </a:moveTo>
                  <a:lnTo>
                    <a:pt x="0" y="1210366"/>
                  </a:lnTo>
                  <a:lnTo>
                    <a:pt x="1384300" y="2113336"/>
                  </a:lnTo>
                  <a:lnTo>
                    <a:pt x="2771140" y="1210366"/>
                  </a:lnTo>
                  <a:lnTo>
                    <a:pt x="2771140" y="0"/>
                  </a:lnTo>
                  <a:close/>
                </a:path>
              </a:pathLst>
            </a:custGeom>
            <a:solidFill>
              <a:srgbClr val="495E88"/>
            </a:solidFill>
          </p:spPr>
          <p:txBody>
            <a:bodyPr/>
            <a:lstStyle/>
            <a:p>
              <a:endParaRPr lang="en-US" sz="1200"/>
            </a:p>
          </p:txBody>
        </p:sp>
      </p:grpSp>
      <p:grpSp>
        <p:nvGrpSpPr>
          <p:cNvPr id="4" name="Group 4"/>
          <p:cNvGrpSpPr/>
          <p:nvPr/>
        </p:nvGrpSpPr>
        <p:grpSpPr>
          <a:xfrm rot="-5400000">
            <a:off x="807492" y="-899366"/>
            <a:ext cx="1811464" cy="4439203"/>
            <a:chOff x="0" y="0"/>
            <a:chExt cx="2771140" cy="6791000"/>
          </a:xfrm>
        </p:grpSpPr>
        <p:sp>
          <p:nvSpPr>
            <p:cNvPr id="5" name="Freeform 5"/>
            <p:cNvSpPr/>
            <p:nvPr/>
          </p:nvSpPr>
          <p:spPr>
            <a:xfrm>
              <a:off x="0" y="0"/>
              <a:ext cx="2771140" cy="6791000"/>
            </a:xfrm>
            <a:custGeom>
              <a:avLst/>
              <a:gdLst/>
              <a:ahLst/>
              <a:cxnLst/>
              <a:rect l="l" t="t" r="r" b="b"/>
              <a:pathLst>
                <a:path w="2771140" h="6791000">
                  <a:moveTo>
                    <a:pt x="0" y="0"/>
                  </a:moveTo>
                  <a:lnTo>
                    <a:pt x="0" y="5888030"/>
                  </a:lnTo>
                  <a:lnTo>
                    <a:pt x="1384300" y="6791000"/>
                  </a:lnTo>
                  <a:lnTo>
                    <a:pt x="2771140" y="5888030"/>
                  </a:lnTo>
                  <a:lnTo>
                    <a:pt x="2771140" y="0"/>
                  </a:lnTo>
                  <a:close/>
                </a:path>
              </a:pathLst>
            </a:custGeom>
            <a:solidFill>
              <a:srgbClr val="FFDC68"/>
            </a:solidFill>
          </p:spPr>
          <p:txBody>
            <a:bodyPr/>
            <a:lstStyle/>
            <a:p>
              <a:endParaRPr lang="en-US" sz="1200"/>
            </a:p>
          </p:txBody>
        </p:sp>
      </p:grpSp>
      <p:sp>
        <p:nvSpPr>
          <p:cNvPr id="6" name="Freeform 6"/>
          <p:cNvSpPr/>
          <p:nvPr/>
        </p:nvSpPr>
        <p:spPr>
          <a:xfrm rot="-10586722">
            <a:off x="-216794" y="6100363"/>
            <a:ext cx="2347674" cy="2031805"/>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7" name="Freeform 7"/>
          <p:cNvSpPr/>
          <p:nvPr/>
        </p:nvSpPr>
        <p:spPr>
          <a:xfrm rot="213277">
            <a:off x="1700701" y="5168172"/>
            <a:ext cx="2352537" cy="2036014"/>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8" name="Freeform 8"/>
          <p:cNvSpPr/>
          <p:nvPr/>
        </p:nvSpPr>
        <p:spPr>
          <a:xfrm rot="984738">
            <a:off x="9896554" y="51318"/>
            <a:ext cx="2347674" cy="2031805"/>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1200"/>
          </a:p>
        </p:txBody>
      </p:sp>
      <p:sp>
        <p:nvSpPr>
          <p:cNvPr id="9" name="Freeform 9"/>
          <p:cNvSpPr/>
          <p:nvPr/>
        </p:nvSpPr>
        <p:spPr>
          <a:xfrm rot="984738">
            <a:off x="11952755" y="-445001"/>
            <a:ext cx="2347674" cy="2031805"/>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1200"/>
          </a:p>
        </p:txBody>
      </p:sp>
      <p:sp>
        <p:nvSpPr>
          <p:cNvPr id="10" name="Freeform 10"/>
          <p:cNvSpPr/>
          <p:nvPr/>
        </p:nvSpPr>
        <p:spPr>
          <a:xfrm rot="-9815261">
            <a:off x="8427920" y="-1468599"/>
            <a:ext cx="2352537" cy="2036014"/>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1" name="Freeform 11"/>
          <p:cNvSpPr/>
          <p:nvPr/>
        </p:nvSpPr>
        <p:spPr>
          <a:xfrm rot="-9815261">
            <a:off x="11356451" y="1587901"/>
            <a:ext cx="2352537" cy="2036014"/>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1200"/>
          </a:p>
        </p:txBody>
      </p:sp>
      <p:sp>
        <p:nvSpPr>
          <p:cNvPr id="12" name="Freeform 12"/>
          <p:cNvSpPr/>
          <p:nvPr/>
        </p:nvSpPr>
        <p:spPr>
          <a:xfrm>
            <a:off x="2038561" y="5726333"/>
            <a:ext cx="1592432" cy="627117"/>
          </a:xfrm>
          <a:custGeom>
            <a:avLst/>
            <a:gdLst/>
            <a:ahLst/>
            <a:cxnLst/>
            <a:rect l="l" t="t" r="r" b="b"/>
            <a:pathLst>
              <a:path w="2388648" h="940676">
                <a:moveTo>
                  <a:pt x="0" y="0"/>
                </a:moveTo>
                <a:lnTo>
                  <a:pt x="2388648" y="0"/>
                </a:lnTo>
                <a:lnTo>
                  <a:pt x="2388648" y="940675"/>
                </a:lnTo>
                <a:lnTo>
                  <a:pt x="0" y="940675"/>
                </a:lnTo>
                <a:lnTo>
                  <a:pt x="0" y="0"/>
                </a:lnTo>
                <a:close/>
              </a:path>
            </a:pathLst>
          </a:custGeom>
          <a:blipFill>
            <a:blip r:embed="rId12"/>
            <a:stretch>
              <a:fillRect/>
            </a:stretch>
          </a:blipFill>
        </p:spPr>
        <p:txBody>
          <a:bodyPr/>
          <a:lstStyle/>
          <a:p>
            <a:endParaRPr lang="en-US" sz="1200"/>
          </a:p>
        </p:txBody>
      </p:sp>
      <p:sp>
        <p:nvSpPr>
          <p:cNvPr id="13" name="Freeform 13"/>
          <p:cNvSpPr/>
          <p:nvPr/>
        </p:nvSpPr>
        <p:spPr>
          <a:xfrm>
            <a:off x="6681338" y="1973542"/>
            <a:ext cx="4103469" cy="4546289"/>
          </a:xfrm>
          <a:custGeom>
            <a:avLst/>
            <a:gdLst/>
            <a:ahLst/>
            <a:cxnLst/>
            <a:rect l="l" t="t" r="r" b="b"/>
            <a:pathLst>
              <a:path w="6155203" h="6819433">
                <a:moveTo>
                  <a:pt x="0" y="0"/>
                </a:moveTo>
                <a:lnTo>
                  <a:pt x="6155202" y="0"/>
                </a:lnTo>
                <a:lnTo>
                  <a:pt x="6155202" y="6819433"/>
                </a:lnTo>
                <a:lnTo>
                  <a:pt x="0" y="6819433"/>
                </a:lnTo>
                <a:lnTo>
                  <a:pt x="0" y="0"/>
                </a:lnTo>
                <a:close/>
              </a:path>
            </a:pathLst>
          </a:custGeom>
          <a:blipFill>
            <a:blip r:embed="rId13"/>
            <a:stretch>
              <a:fillRect/>
            </a:stretch>
          </a:blipFill>
        </p:spPr>
        <p:txBody>
          <a:bodyPr/>
          <a:lstStyle/>
          <a:p>
            <a:endParaRPr lang="en-US" sz="1200"/>
          </a:p>
        </p:txBody>
      </p:sp>
      <p:sp>
        <p:nvSpPr>
          <p:cNvPr id="14" name="TextBox 14"/>
          <p:cNvSpPr txBox="1"/>
          <p:nvPr/>
        </p:nvSpPr>
        <p:spPr>
          <a:xfrm>
            <a:off x="329234" y="596302"/>
            <a:ext cx="3724749" cy="1384995"/>
          </a:xfrm>
          <a:prstGeom prst="rect">
            <a:avLst/>
          </a:prstGeom>
        </p:spPr>
        <p:txBody>
          <a:bodyPr lIns="0" tIns="0" rIns="0" bIns="0" rtlCol="0" anchor="t">
            <a:spAutoFit/>
          </a:bodyPr>
          <a:lstStyle/>
          <a:p>
            <a:pPr>
              <a:lnSpc>
                <a:spcPts val="5448"/>
              </a:lnSpc>
            </a:pPr>
            <a:r>
              <a:rPr lang="en-US" sz="4738" b="1">
                <a:solidFill>
                  <a:srgbClr val="000000"/>
                </a:solidFill>
                <a:latin typeface="Inter Bold"/>
                <a:ea typeface="Inter Bold"/>
                <a:cs typeface="Inter Bold"/>
                <a:sym typeface="Inter Bold"/>
              </a:rPr>
              <a:t>NJSIG Update</a:t>
            </a:r>
          </a:p>
        </p:txBody>
      </p:sp>
      <p:sp>
        <p:nvSpPr>
          <p:cNvPr id="15" name="TextBox 15"/>
          <p:cNvSpPr txBox="1"/>
          <p:nvPr/>
        </p:nvSpPr>
        <p:spPr>
          <a:xfrm>
            <a:off x="1442859" y="3230843"/>
            <a:ext cx="4979932" cy="1161215"/>
          </a:xfrm>
          <a:prstGeom prst="rect">
            <a:avLst/>
          </a:prstGeom>
        </p:spPr>
        <p:txBody>
          <a:bodyPr lIns="0" tIns="0" rIns="0" bIns="0" rtlCol="0" anchor="t">
            <a:spAutoFit/>
          </a:bodyPr>
          <a:lstStyle/>
          <a:p>
            <a:pPr>
              <a:lnSpc>
                <a:spcPts val="3733"/>
              </a:lnSpc>
            </a:pPr>
            <a:r>
              <a:rPr lang="en-US" sz="2666" b="1">
                <a:solidFill>
                  <a:srgbClr val="000000"/>
                </a:solidFill>
                <a:latin typeface="Inter Bold"/>
                <a:ea typeface="Inter Bold"/>
                <a:cs typeface="Inter Bold"/>
                <a:sym typeface="Inter Bold"/>
              </a:rPr>
              <a:t>Joe Semptimphelter</a:t>
            </a:r>
          </a:p>
          <a:p>
            <a:pPr>
              <a:lnSpc>
                <a:spcPts val="2799"/>
              </a:lnSpc>
            </a:pPr>
            <a:r>
              <a:rPr lang="en-US" sz="1999">
                <a:solidFill>
                  <a:srgbClr val="000000"/>
                </a:solidFill>
                <a:latin typeface="Inter"/>
                <a:ea typeface="Inter"/>
                <a:cs typeface="Inter"/>
                <a:sym typeface="Inter"/>
              </a:rPr>
              <a:t>Senior Business Development Specialist</a:t>
            </a:r>
          </a:p>
          <a:p>
            <a:pPr>
              <a:lnSpc>
                <a:spcPts val="2799"/>
              </a:lnSpc>
            </a:pPr>
            <a:r>
              <a:rPr lang="en-US" sz="1999">
                <a:solidFill>
                  <a:srgbClr val="000000"/>
                </a:solidFill>
                <a:latin typeface="Inter"/>
                <a:ea typeface="Inter"/>
                <a:cs typeface="Inter"/>
                <a:sym typeface="Inter"/>
              </a:rPr>
              <a:t>jsemptimphelter@njsig.org</a:t>
            </a:r>
          </a:p>
        </p:txBody>
      </p:sp>
      <p:sp>
        <p:nvSpPr>
          <p:cNvPr id="18" name="Freeform 13">
            <a:extLst>
              <a:ext uri="{FF2B5EF4-FFF2-40B4-BE49-F238E27FC236}">
                <a16:creationId xmlns:a16="http://schemas.microsoft.com/office/drawing/2014/main" id="{42758495-E82A-4B2C-98FC-6B45983A3CD5}"/>
              </a:ext>
            </a:extLst>
          </p:cNvPr>
          <p:cNvSpPr/>
          <p:nvPr/>
        </p:nvSpPr>
        <p:spPr>
          <a:xfrm>
            <a:off x="11424937" y="5816601"/>
            <a:ext cx="569979" cy="854967"/>
          </a:xfrm>
          <a:custGeom>
            <a:avLst/>
            <a:gdLst/>
            <a:ahLst/>
            <a:cxnLst/>
            <a:rect l="l" t="t" r="r" b="b"/>
            <a:pathLst>
              <a:path w="1990224" h="2985335">
                <a:moveTo>
                  <a:pt x="0" y="0"/>
                </a:moveTo>
                <a:lnTo>
                  <a:pt x="1990223" y="0"/>
                </a:lnTo>
                <a:lnTo>
                  <a:pt x="1990223" y="2985335"/>
                </a:lnTo>
                <a:lnTo>
                  <a:pt x="0" y="2985335"/>
                </a:lnTo>
                <a:lnTo>
                  <a:pt x="0" y="0"/>
                </a:lnTo>
                <a:close/>
              </a:path>
            </a:pathLst>
          </a:custGeom>
          <a:blipFill>
            <a:blip r:embed="rId14"/>
            <a:stretch>
              <a:fillRect/>
            </a:stretch>
          </a:blipFill>
        </p:spPr>
        <p:txBody>
          <a:bodyPr/>
          <a:lstStyle/>
          <a:p>
            <a:endParaRPr lang="en-US"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531814" y="-181569"/>
            <a:ext cx="2004423" cy="1734737"/>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3" name="Freeform 3"/>
          <p:cNvSpPr/>
          <p:nvPr/>
        </p:nvSpPr>
        <p:spPr>
          <a:xfrm rot="6795381">
            <a:off x="5376255" y="-3052846"/>
            <a:ext cx="5514845" cy="4772847"/>
          </a:xfrm>
          <a:custGeom>
            <a:avLst/>
            <a:gdLst/>
            <a:ahLst/>
            <a:cxnLst/>
            <a:rect l="l" t="t" r="r" b="b"/>
            <a:pathLst>
              <a:path w="8272267" h="7159271">
                <a:moveTo>
                  <a:pt x="0" y="0"/>
                </a:moveTo>
                <a:lnTo>
                  <a:pt x="8272267" y="0"/>
                </a:lnTo>
                <a:lnTo>
                  <a:pt x="8272267" y="7159272"/>
                </a:lnTo>
                <a:lnTo>
                  <a:pt x="0" y="71592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4" name="Freeform 4"/>
          <p:cNvSpPr/>
          <p:nvPr/>
        </p:nvSpPr>
        <p:spPr>
          <a:xfrm>
            <a:off x="1488159" y="322160"/>
            <a:ext cx="4822613" cy="1196047"/>
          </a:xfrm>
          <a:custGeom>
            <a:avLst/>
            <a:gdLst/>
            <a:ahLst/>
            <a:cxnLst/>
            <a:rect l="l" t="t" r="r" b="b"/>
            <a:pathLst>
              <a:path w="7233920" h="1794070">
                <a:moveTo>
                  <a:pt x="0" y="0"/>
                </a:moveTo>
                <a:lnTo>
                  <a:pt x="7233919" y="0"/>
                </a:lnTo>
                <a:lnTo>
                  <a:pt x="7233919" y="1794070"/>
                </a:lnTo>
                <a:lnTo>
                  <a:pt x="0" y="1794070"/>
                </a:lnTo>
                <a:lnTo>
                  <a:pt x="0" y="0"/>
                </a:lnTo>
                <a:close/>
              </a:path>
            </a:pathLst>
          </a:custGeom>
          <a:blipFill>
            <a:blip r:embed="rId6"/>
            <a:stretch>
              <a:fillRect/>
            </a:stretch>
          </a:blipFill>
        </p:spPr>
        <p:txBody>
          <a:bodyPr/>
          <a:lstStyle/>
          <a:p>
            <a:endParaRPr lang="en-US" sz="1200"/>
          </a:p>
        </p:txBody>
      </p:sp>
      <p:sp>
        <p:nvSpPr>
          <p:cNvPr id="5" name="Freeform 5"/>
          <p:cNvSpPr/>
          <p:nvPr/>
        </p:nvSpPr>
        <p:spPr>
          <a:xfrm>
            <a:off x="7113129" y="322161"/>
            <a:ext cx="4393073" cy="6213681"/>
          </a:xfrm>
          <a:custGeom>
            <a:avLst/>
            <a:gdLst/>
            <a:ahLst/>
            <a:cxnLst/>
            <a:rect l="l" t="t" r="r" b="b"/>
            <a:pathLst>
              <a:path w="6589609" h="9320522">
                <a:moveTo>
                  <a:pt x="0" y="0"/>
                </a:moveTo>
                <a:lnTo>
                  <a:pt x="6589609" y="0"/>
                </a:lnTo>
                <a:lnTo>
                  <a:pt x="6589609" y="9320522"/>
                </a:lnTo>
                <a:lnTo>
                  <a:pt x="0" y="9320522"/>
                </a:lnTo>
                <a:lnTo>
                  <a:pt x="0" y="0"/>
                </a:lnTo>
                <a:close/>
              </a:path>
            </a:pathLst>
          </a:custGeom>
          <a:blipFill>
            <a:blip r:embed="rId7"/>
            <a:stretch>
              <a:fillRect/>
            </a:stretch>
          </a:blipFill>
        </p:spPr>
        <p:txBody>
          <a:bodyPr/>
          <a:lstStyle/>
          <a:p>
            <a:endParaRPr lang="en-US" sz="1200"/>
          </a:p>
        </p:txBody>
      </p:sp>
      <p:sp>
        <p:nvSpPr>
          <p:cNvPr id="6" name="TextBox 6"/>
          <p:cNvSpPr txBox="1"/>
          <p:nvPr/>
        </p:nvSpPr>
        <p:spPr>
          <a:xfrm>
            <a:off x="470400" y="1746330"/>
            <a:ext cx="6427327" cy="5096973"/>
          </a:xfrm>
          <a:prstGeom prst="rect">
            <a:avLst/>
          </a:prstGeom>
        </p:spPr>
        <p:txBody>
          <a:bodyPr lIns="0" tIns="0" rIns="0" bIns="0" rtlCol="0" anchor="t">
            <a:spAutoFit/>
          </a:bodyPr>
          <a:lstStyle/>
          <a:p>
            <a:pPr algn="just">
              <a:lnSpc>
                <a:spcPts val="2371"/>
              </a:lnSpc>
            </a:pPr>
            <a:r>
              <a:rPr lang="en-US" sz="1693">
                <a:solidFill>
                  <a:srgbClr val="000000"/>
                </a:solidFill>
                <a:latin typeface="Inter"/>
                <a:ea typeface="Inter"/>
                <a:cs typeface="Inter"/>
                <a:sym typeface="Inter"/>
              </a:rPr>
              <a:t>Designed for busy school leaders, LOOR delivers practical, focused professional development in convenient one-hour virtual sessions. Each session includes a ready-to-use Companion Guide, making it easy for principals, supervisors, and department leaders to bring the conversation—and the learning—back to their own teams.</a:t>
            </a:r>
          </a:p>
          <a:p>
            <a:pPr algn="just">
              <a:lnSpc>
                <a:spcPts val="2371"/>
              </a:lnSpc>
            </a:pPr>
            <a:endParaRPr lang="en-US" sz="1693">
              <a:solidFill>
                <a:srgbClr val="000000"/>
              </a:solidFill>
              <a:latin typeface="Inter"/>
              <a:ea typeface="Inter"/>
              <a:cs typeface="Inter"/>
              <a:sym typeface="Inter"/>
            </a:endParaRPr>
          </a:p>
          <a:p>
            <a:pPr algn="just">
              <a:lnSpc>
                <a:spcPts val="2277"/>
              </a:lnSpc>
            </a:pPr>
            <a:r>
              <a:rPr lang="en-US" sz="1627" b="1">
                <a:solidFill>
                  <a:srgbClr val="000000"/>
                </a:solidFill>
                <a:latin typeface="Inter Bold"/>
                <a:ea typeface="Inter Bold"/>
                <a:cs typeface="Inter Bold"/>
                <a:sym typeface="Inter Bold"/>
              </a:rPr>
              <a:t>Upcoming Virtual Sessions | 9:30–10:30 a.m.</a:t>
            </a:r>
          </a:p>
          <a:p>
            <a:pPr marL="351284" lvl="1" indent="-175642">
              <a:lnSpc>
                <a:spcPts val="2277"/>
              </a:lnSpc>
              <a:buFont typeface="Arial"/>
              <a:buChar char="•"/>
            </a:pPr>
            <a:r>
              <a:rPr lang="en-US" sz="1627" b="1">
                <a:solidFill>
                  <a:srgbClr val="000000"/>
                </a:solidFill>
                <a:latin typeface="Inter Bold"/>
                <a:ea typeface="Inter Bold"/>
                <a:cs typeface="Inter Bold"/>
                <a:sym typeface="Inter Bold"/>
              </a:rPr>
              <a:t>September 21:</a:t>
            </a:r>
            <a:r>
              <a:rPr lang="en-US" sz="1627">
                <a:solidFill>
                  <a:srgbClr val="000000"/>
                </a:solidFill>
                <a:latin typeface="Inter"/>
                <a:ea typeface="Inter"/>
                <a:cs typeface="Inter"/>
                <a:sym typeface="Inter"/>
              </a:rPr>
              <a:t> Reporting Obligations for Staff Members</a:t>
            </a:r>
          </a:p>
          <a:p>
            <a:pPr marL="351284" lvl="1" indent="-175642">
              <a:lnSpc>
                <a:spcPts val="2277"/>
              </a:lnSpc>
              <a:buFont typeface="Arial"/>
              <a:buChar char="•"/>
            </a:pPr>
            <a:r>
              <a:rPr lang="en-US" sz="1627" b="1">
                <a:solidFill>
                  <a:srgbClr val="000000"/>
                </a:solidFill>
                <a:latin typeface="Inter Bold"/>
                <a:ea typeface="Inter Bold"/>
                <a:cs typeface="Inter Bold"/>
                <a:sym typeface="Inter Bold"/>
              </a:rPr>
              <a:t>October 19:</a:t>
            </a:r>
            <a:r>
              <a:rPr lang="en-US" sz="1627">
                <a:solidFill>
                  <a:srgbClr val="000000"/>
                </a:solidFill>
                <a:latin typeface="Inter"/>
                <a:ea typeface="Inter"/>
                <a:cs typeface="Inter"/>
                <a:sym typeface="Inter"/>
              </a:rPr>
              <a:t> Identifying &amp; Reporting Suspected Harassment, Intimidation &amp; Bullying</a:t>
            </a:r>
          </a:p>
          <a:p>
            <a:pPr marL="351284" lvl="1" indent="-175642">
              <a:lnSpc>
                <a:spcPts val="2277"/>
              </a:lnSpc>
              <a:buFont typeface="Arial"/>
              <a:buChar char="•"/>
            </a:pPr>
            <a:r>
              <a:rPr lang="en-US" sz="1627" b="1">
                <a:solidFill>
                  <a:srgbClr val="000000"/>
                </a:solidFill>
                <a:latin typeface="Inter Bold"/>
                <a:ea typeface="Inter Bold"/>
                <a:cs typeface="Inter Bold"/>
                <a:sym typeface="Inter Bold"/>
              </a:rPr>
              <a:t>November 23:</a:t>
            </a:r>
            <a:r>
              <a:rPr lang="en-US" sz="1627">
                <a:solidFill>
                  <a:srgbClr val="000000"/>
                </a:solidFill>
                <a:latin typeface="Inter"/>
                <a:ea typeface="Inter"/>
                <a:cs typeface="Inter"/>
                <a:sym typeface="Inter"/>
              </a:rPr>
              <a:t> Following Chain of Command</a:t>
            </a:r>
          </a:p>
          <a:p>
            <a:pPr marL="351284" lvl="1" indent="-175642">
              <a:lnSpc>
                <a:spcPts val="2277"/>
              </a:lnSpc>
              <a:buFont typeface="Arial"/>
              <a:buChar char="•"/>
            </a:pPr>
            <a:r>
              <a:rPr lang="en-US" sz="1627" b="1">
                <a:solidFill>
                  <a:srgbClr val="000000"/>
                </a:solidFill>
                <a:latin typeface="Inter Bold"/>
                <a:ea typeface="Inter Bold"/>
                <a:cs typeface="Inter Bold"/>
                <a:sym typeface="Inter Bold"/>
              </a:rPr>
              <a:t>December 21:</a:t>
            </a:r>
            <a:r>
              <a:rPr lang="en-US" sz="1627">
                <a:solidFill>
                  <a:srgbClr val="000000"/>
                </a:solidFill>
                <a:latin typeface="Inter"/>
                <a:ea typeface="Inter"/>
                <a:cs typeface="Inter"/>
                <a:sym typeface="Inter"/>
              </a:rPr>
              <a:t> Inappropriate Staff Comments</a:t>
            </a:r>
          </a:p>
          <a:p>
            <a:pPr marL="351284" lvl="1" indent="-175642">
              <a:lnSpc>
                <a:spcPts val="2277"/>
              </a:lnSpc>
              <a:buFont typeface="Arial"/>
              <a:buChar char="•"/>
            </a:pPr>
            <a:r>
              <a:rPr lang="en-US" sz="1627" b="1">
                <a:solidFill>
                  <a:srgbClr val="000000"/>
                </a:solidFill>
                <a:latin typeface="Inter Bold"/>
                <a:ea typeface="Inter Bold"/>
                <a:cs typeface="Inter Bold"/>
                <a:sym typeface="Inter Bold"/>
              </a:rPr>
              <a:t>March 15:</a:t>
            </a:r>
            <a:r>
              <a:rPr lang="en-US" sz="1627">
                <a:solidFill>
                  <a:srgbClr val="000000"/>
                </a:solidFill>
                <a:latin typeface="Inter"/>
                <a:ea typeface="Inter"/>
                <a:cs typeface="Inter"/>
                <a:sym typeface="Inter"/>
              </a:rPr>
              <a:t> Sexual Harassment Explained &amp; Scenario Analysis</a:t>
            </a:r>
          </a:p>
          <a:p>
            <a:pPr marL="351284" lvl="1" indent="-175642">
              <a:lnSpc>
                <a:spcPts val="2277"/>
              </a:lnSpc>
              <a:buFont typeface="Arial"/>
              <a:buChar char="•"/>
            </a:pPr>
            <a:r>
              <a:rPr lang="en-US" sz="1627" b="1">
                <a:solidFill>
                  <a:srgbClr val="000000"/>
                </a:solidFill>
                <a:latin typeface="Inter Bold"/>
                <a:ea typeface="Inter Bold"/>
                <a:cs typeface="Inter Bold"/>
                <a:sym typeface="Inter Bold"/>
              </a:rPr>
              <a:t>April 19:</a:t>
            </a:r>
            <a:r>
              <a:rPr lang="en-US" sz="1627">
                <a:solidFill>
                  <a:srgbClr val="000000"/>
                </a:solidFill>
                <a:latin typeface="Inter"/>
                <a:ea typeface="Inter"/>
                <a:cs typeface="Inter"/>
                <a:sym typeface="Inter"/>
              </a:rPr>
              <a:t> Staff First Amendment Rights</a:t>
            </a:r>
          </a:p>
          <a:p>
            <a:pPr marL="351284" lvl="1" indent="-175642">
              <a:lnSpc>
                <a:spcPts val="2277"/>
              </a:lnSpc>
              <a:buFont typeface="Arial"/>
              <a:buChar char="•"/>
            </a:pPr>
            <a:r>
              <a:rPr lang="en-US" sz="1627" b="1">
                <a:solidFill>
                  <a:srgbClr val="000000"/>
                </a:solidFill>
                <a:latin typeface="Inter Bold"/>
                <a:ea typeface="Inter Bold"/>
                <a:cs typeface="Inter Bold"/>
                <a:sym typeface="Inter Bold"/>
              </a:rPr>
              <a:t>May 17:</a:t>
            </a:r>
            <a:r>
              <a:rPr lang="en-US" sz="1627">
                <a:solidFill>
                  <a:srgbClr val="000000"/>
                </a:solidFill>
                <a:latin typeface="Inter"/>
                <a:ea typeface="Inter"/>
                <a:cs typeface="Inter"/>
                <a:sym typeface="Inter"/>
              </a:rPr>
              <a:t> Healthy Workplace Environment Policy </a:t>
            </a:r>
          </a:p>
          <a:p>
            <a:pPr algn="just">
              <a:lnSpc>
                <a:spcPts val="2464"/>
              </a:lnSpc>
            </a:pPr>
            <a:endParaRPr lang="en-US" sz="1627">
              <a:solidFill>
                <a:srgbClr val="000000"/>
              </a:solidFill>
              <a:latin typeface="Inter"/>
              <a:ea typeface="Inter"/>
              <a:cs typeface="Inter"/>
              <a:sym typeface="Inte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531814" y="-181569"/>
            <a:ext cx="2004423" cy="1734737"/>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3" name="Freeform 3"/>
          <p:cNvSpPr/>
          <p:nvPr/>
        </p:nvSpPr>
        <p:spPr>
          <a:xfrm rot="6795381">
            <a:off x="5376255" y="-3052846"/>
            <a:ext cx="5514845" cy="4772847"/>
          </a:xfrm>
          <a:custGeom>
            <a:avLst/>
            <a:gdLst/>
            <a:ahLst/>
            <a:cxnLst/>
            <a:rect l="l" t="t" r="r" b="b"/>
            <a:pathLst>
              <a:path w="8272267" h="7159271">
                <a:moveTo>
                  <a:pt x="0" y="0"/>
                </a:moveTo>
                <a:lnTo>
                  <a:pt x="8272267" y="0"/>
                </a:lnTo>
                <a:lnTo>
                  <a:pt x="8272267" y="7159272"/>
                </a:lnTo>
                <a:lnTo>
                  <a:pt x="0" y="71592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sp>
        <p:nvSpPr>
          <p:cNvPr id="6" name="TextBox 6"/>
          <p:cNvSpPr txBox="1"/>
          <p:nvPr/>
        </p:nvSpPr>
        <p:spPr>
          <a:xfrm>
            <a:off x="470400" y="1746330"/>
            <a:ext cx="6273265" cy="2731966"/>
          </a:xfrm>
          <a:prstGeom prst="rect">
            <a:avLst/>
          </a:prstGeom>
        </p:spPr>
        <p:txBody>
          <a:bodyPr wrap="square" lIns="0" tIns="0" rIns="0" bIns="0" rtlCol="0" anchor="t">
            <a:spAutoFit/>
          </a:bodyPr>
          <a:lstStyle/>
          <a:p>
            <a:pPr algn="just">
              <a:lnSpc>
                <a:spcPts val="2371"/>
              </a:lnSpc>
            </a:pPr>
            <a:r>
              <a:rPr lang="en-US" sz="1867" b="1" dirty="0">
                <a:solidFill>
                  <a:srgbClr val="000000"/>
                </a:solidFill>
                <a:latin typeface="Inter"/>
                <a:ea typeface="Inter"/>
                <a:cs typeface="Inter"/>
                <a:sym typeface="Inter"/>
              </a:rPr>
              <a:t>NJSIG Employment Practices Hotline Attorney (NEPHA)</a:t>
            </a:r>
          </a:p>
          <a:p>
            <a:pPr algn="just">
              <a:lnSpc>
                <a:spcPts val="2371"/>
              </a:lnSpc>
            </a:pPr>
            <a:endParaRPr lang="en-US" sz="1693" dirty="0">
              <a:solidFill>
                <a:srgbClr val="000000"/>
              </a:solidFill>
              <a:latin typeface="Inter"/>
              <a:ea typeface="Inter"/>
              <a:cs typeface="Inter"/>
              <a:sym typeface="Inter"/>
            </a:endParaRPr>
          </a:p>
          <a:p>
            <a:pPr marL="304815" indent="-304815" algn="just">
              <a:lnSpc>
                <a:spcPts val="2371"/>
              </a:lnSpc>
              <a:buFont typeface="Arial" panose="020B0604020202020204" pitchFamily="34" charset="0"/>
              <a:buChar char="•"/>
            </a:pPr>
            <a:r>
              <a:rPr lang="en-US" sz="1333" dirty="0">
                <a:solidFill>
                  <a:srgbClr val="000000"/>
                </a:solidFill>
                <a:latin typeface="Inter"/>
                <a:ea typeface="Inter"/>
                <a:cs typeface="Inter"/>
                <a:sym typeface="Inter"/>
              </a:rPr>
              <a:t>Operated by Cleary, Giacobbe, Alfieri and Jacobs</a:t>
            </a:r>
          </a:p>
          <a:p>
            <a:pPr marL="304815" indent="-304815" algn="just">
              <a:lnSpc>
                <a:spcPts val="2371"/>
              </a:lnSpc>
              <a:buFont typeface="Arial" panose="020B0604020202020204" pitchFamily="34" charset="0"/>
              <a:buChar char="•"/>
            </a:pPr>
            <a:r>
              <a:rPr lang="en-US" sz="1333" dirty="0">
                <a:solidFill>
                  <a:srgbClr val="000000"/>
                </a:solidFill>
                <a:latin typeface="Inter"/>
                <a:ea typeface="Inter"/>
                <a:cs typeface="Inter"/>
                <a:sym typeface="Inter"/>
              </a:rPr>
              <a:t>Only a superintendent, BA, or HR manager may make contact</a:t>
            </a:r>
          </a:p>
          <a:p>
            <a:pPr marL="304815" indent="-304815" algn="just">
              <a:lnSpc>
                <a:spcPts val="2371"/>
              </a:lnSpc>
              <a:buFont typeface="Arial" panose="020B0604020202020204" pitchFamily="34" charset="0"/>
              <a:buChar char="•"/>
            </a:pPr>
            <a:r>
              <a:rPr lang="en-US" sz="1333" dirty="0">
                <a:solidFill>
                  <a:srgbClr val="000000"/>
                </a:solidFill>
                <a:latin typeface="Inter"/>
                <a:ea typeface="Inter"/>
                <a:cs typeface="Inter"/>
                <a:sym typeface="Inter"/>
              </a:rPr>
              <a:t>Open to all districts that have errors &amp; omissions (E&amp;O) coverage </a:t>
            </a:r>
          </a:p>
          <a:p>
            <a:pPr marL="304815" indent="-304815" algn="just">
              <a:lnSpc>
                <a:spcPts val="2371"/>
              </a:lnSpc>
              <a:buFont typeface="Arial" panose="020B0604020202020204" pitchFamily="34" charset="0"/>
              <a:buChar char="•"/>
            </a:pPr>
            <a:r>
              <a:rPr lang="en-US" sz="1333" dirty="0">
                <a:solidFill>
                  <a:srgbClr val="000000"/>
                </a:solidFill>
                <a:latin typeface="Inter"/>
                <a:ea typeface="Inter"/>
                <a:cs typeface="Inter"/>
                <a:sym typeface="Inter"/>
              </a:rPr>
              <a:t>Valuable, no-cost resource for expert guidance</a:t>
            </a:r>
          </a:p>
          <a:p>
            <a:pPr marL="304815" indent="-304815" algn="just">
              <a:lnSpc>
                <a:spcPts val="2371"/>
              </a:lnSpc>
              <a:buFont typeface="Arial" panose="020B0604020202020204" pitchFamily="34" charset="0"/>
              <a:buChar char="•"/>
            </a:pPr>
            <a:r>
              <a:rPr lang="en-US" sz="1333" dirty="0">
                <a:solidFill>
                  <a:srgbClr val="000000"/>
                </a:solidFill>
                <a:latin typeface="Inter"/>
                <a:ea typeface="Inter"/>
                <a:cs typeface="Inter"/>
                <a:sym typeface="Inter"/>
              </a:rPr>
              <a:t>Answers to specific employment-related questions </a:t>
            </a:r>
          </a:p>
          <a:p>
            <a:pPr marL="304815" indent="-304815" algn="just">
              <a:lnSpc>
                <a:spcPts val="2371"/>
              </a:lnSpc>
              <a:buFont typeface="Arial" panose="020B0604020202020204" pitchFamily="34" charset="0"/>
              <a:buChar char="•"/>
            </a:pPr>
            <a:r>
              <a:rPr lang="en-US" sz="1333" dirty="0">
                <a:solidFill>
                  <a:srgbClr val="000000"/>
                </a:solidFill>
                <a:latin typeface="Inter"/>
                <a:ea typeface="Inter"/>
                <a:cs typeface="Inter"/>
                <a:sym typeface="Inter"/>
              </a:rPr>
              <a:t>Deductible waived when districts seek hotline guidance before an E&amp;O claim and follow the advice provided. </a:t>
            </a:r>
          </a:p>
        </p:txBody>
      </p:sp>
      <p:pic>
        <p:nvPicPr>
          <p:cNvPr id="8" name="Picture 7">
            <a:extLst>
              <a:ext uri="{FF2B5EF4-FFF2-40B4-BE49-F238E27FC236}">
                <a16:creationId xmlns:a16="http://schemas.microsoft.com/office/drawing/2014/main" id="{F9E1C8F1-3D4F-4556-807F-C00B96208E5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13600" y="482600"/>
            <a:ext cx="4671291" cy="6045200"/>
          </a:xfrm>
          <a:prstGeom prst="rect">
            <a:avLst/>
          </a:prstGeom>
        </p:spPr>
      </p:pic>
      <p:sp>
        <p:nvSpPr>
          <p:cNvPr id="13" name="TextBox 12">
            <a:extLst>
              <a:ext uri="{FF2B5EF4-FFF2-40B4-BE49-F238E27FC236}">
                <a16:creationId xmlns:a16="http://schemas.microsoft.com/office/drawing/2014/main" id="{70E9BDF7-E2F7-4D1E-AC45-CE1D985B4F3C}"/>
              </a:ext>
            </a:extLst>
          </p:cNvPr>
          <p:cNvSpPr txBox="1"/>
          <p:nvPr/>
        </p:nvSpPr>
        <p:spPr>
          <a:xfrm>
            <a:off x="1359853" y="1041400"/>
            <a:ext cx="6294783" cy="439929"/>
          </a:xfrm>
          <a:prstGeom prst="rect">
            <a:avLst/>
          </a:prstGeom>
          <a:noFill/>
        </p:spPr>
        <p:txBody>
          <a:bodyPr wrap="square">
            <a:spAutoFit/>
          </a:bodyPr>
          <a:lstStyle/>
          <a:p>
            <a:pPr algn="just">
              <a:lnSpc>
                <a:spcPts val="2371"/>
              </a:lnSpc>
            </a:pPr>
            <a:r>
              <a:rPr lang="en-US" sz="4000" b="1" dirty="0">
                <a:solidFill>
                  <a:srgbClr val="000000"/>
                </a:solidFill>
                <a:latin typeface="Inter"/>
                <a:ea typeface="Inter"/>
                <a:cs typeface="Inter"/>
                <a:sym typeface="Inter"/>
              </a:rPr>
              <a:t>The NEPHA Hotline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531813" y="-259067"/>
            <a:ext cx="2004423" cy="1734737"/>
          </a:xfrm>
          <a:custGeom>
            <a:avLst/>
            <a:gdLst/>
            <a:ahLst/>
            <a:cxnLst/>
            <a:rect l="l" t="t" r="r" b="b"/>
            <a:pathLst>
              <a:path w="3006634" h="2602105">
                <a:moveTo>
                  <a:pt x="0" y="0"/>
                </a:moveTo>
                <a:lnTo>
                  <a:pt x="3006635" y="0"/>
                </a:lnTo>
                <a:lnTo>
                  <a:pt x="3006635" y="2602106"/>
                </a:lnTo>
                <a:lnTo>
                  <a:pt x="0" y="260210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sz="1200"/>
          </a:p>
        </p:txBody>
      </p:sp>
      <p:sp>
        <p:nvSpPr>
          <p:cNvPr id="6" name="TextBox 6"/>
          <p:cNvSpPr txBox="1"/>
          <p:nvPr/>
        </p:nvSpPr>
        <p:spPr>
          <a:xfrm>
            <a:off x="1811834" y="1503986"/>
            <a:ext cx="6273265" cy="1230722"/>
          </a:xfrm>
          <a:prstGeom prst="rect">
            <a:avLst/>
          </a:prstGeom>
        </p:spPr>
        <p:txBody>
          <a:bodyPr wrap="square" lIns="0" tIns="0" rIns="0" bIns="0" rtlCol="0" anchor="t">
            <a:spAutoFit/>
          </a:bodyPr>
          <a:lstStyle/>
          <a:p>
            <a:pPr algn="just"/>
            <a:r>
              <a:rPr lang="en-US" sz="1333" b="1" dirty="0">
                <a:solidFill>
                  <a:srgbClr val="000000"/>
                </a:solidFill>
                <a:latin typeface="Inter" panose="02000503000000020004" pitchFamily="2" charset="0"/>
                <a:ea typeface="Inter" panose="02000503000000020004" pitchFamily="2" charset="0"/>
              </a:rPr>
              <a:t>Included with NJSIG membership:</a:t>
            </a:r>
          </a:p>
          <a:p>
            <a:pPr marL="190510" indent="-190510" algn="just">
              <a:buFont typeface="Arial" panose="020B0604020202020204" pitchFamily="34" charset="0"/>
              <a:buChar char="•"/>
            </a:pPr>
            <a:r>
              <a:rPr lang="en-US" sz="1333" dirty="0">
                <a:solidFill>
                  <a:srgbClr val="000000"/>
                </a:solidFill>
                <a:latin typeface="Inter" panose="02000503000000020004" pitchFamily="2" charset="0"/>
                <a:ea typeface="Inter" panose="02000503000000020004" pitchFamily="2" charset="0"/>
              </a:rPr>
              <a:t>100% K-12 school-focused trainings</a:t>
            </a:r>
          </a:p>
          <a:p>
            <a:pPr marL="190510" indent="-190510" algn="just">
              <a:buFont typeface="Arial" panose="020B0604020202020204" pitchFamily="34" charset="0"/>
              <a:buChar char="•"/>
            </a:pPr>
            <a:r>
              <a:rPr lang="en-US" sz="1333" dirty="0">
                <a:solidFill>
                  <a:srgbClr val="000000"/>
                </a:solidFill>
                <a:latin typeface="Inter" panose="02000503000000020004" pitchFamily="2" charset="0"/>
                <a:ea typeface="Inter" panose="02000503000000020004" pitchFamily="2" charset="0"/>
              </a:rPr>
              <a:t>Library of over 300 courses</a:t>
            </a:r>
          </a:p>
          <a:p>
            <a:pPr marL="190510" indent="-190510" algn="just">
              <a:buFont typeface="Arial" panose="020B0604020202020204" pitchFamily="34" charset="0"/>
              <a:buChar char="•"/>
            </a:pPr>
            <a:r>
              <a:rPr lang="en-US" sz="1333" dirty="0">
                <a:solidFill>
                  <a:srgbClr val="000000"/>
                </a:solidFill>
                <a:latin typeface="Inter" panose="02000503000000020004" pitchFamily="2" charset="0"/>
                <a:ea typeface="Inter" panose="02000503000000020004" pitchFamily="2" charset="0"/>
              </a:rPr>
              <a:t>Staff completion reports available on demand</a:t>
            </a:r>
          </a:p>
          <a:p>
            <a:pPr marL="190510" indent="-190510" algn="just">
              <a:buFont typeface="Arial" panose="020B0604020202020204" pitchFamily="34" charset="0"/>
              <a:buChar char="•"/>
            </a:pPr>
            <a:r>
              <a:rPr lang="en-US" sz="1333" dirty="0">
                <a:solidFill>
                  <a:srgbClr val="000000"/>
                </a:solidFill>
                <a:latin typeface="Inter" panose="02000503000000020004" pitchFamily="2" charset="0"/>
                <a:ea typeface="Inter" panose="02000503000000020004" pitchFamily="2" charset="0"/>
              </a:rPr>
              <a:t>Offers many courses required by the New Jersey Department of Education</a:t>
            </a:r>
          </a:p>
          <a:p>
            <a:pPr marL="190510" indent="-190510" algn="just">
              <a:buFont typeface="Arial" panose="020B0604020202020204" pitchFamily="34" charset="0"/>
              <a:buChar char="•"/>
            </a:pPr>
            <a:r>
              <a:rPr lang="en-US" sz="1333" dirty="0">
                <a:latin typeface="Inter" panose="02000503000000020004" pitchFamily="2" charset="0"/>
                <a:ea typeface="Inter" panose="02000503000000020004" pitchFamily="2" charset="0"/>
              </a:rPr>
              <a:t>Quick Reference Guide to assist with assigning trainings</a:t>
            </a:r>
          </a:p>
        </p:txBody>
      </p:sp>
      <p:sp>
        <p:nvSpPr>
          <p:cNvPr id="13" name="TextBox 12">
            <a:extLst>
              <a:ext uri="{FF2B5EF4-FFF2-40B4-BE49-F238E27FC236}">
                <a16:creationId xmlns:a16="http://schemas.microsoft.com/office/drawing/2014/main" id="{70E9BDF7-E2F7-4D1E-AC45-CE1D985B4F3C}"/>
              </a:ext>
            </a:extLst>
          </p:cNvPr>
          <p:cNvSpPr txBox="1"/>
          <p:nvPr/>
        </p:nvSpPr>
        <p:spPr>
          <a:xfrm>
            <a:off x="1574800" y="967190"/>
            <a:ext cx="6294783" cy="439929"/>
          </a:xfrm>
          <a:prstGeom prst="rect">
            <a:avLst/>
          </a:prstGeom>
          <a:noFill/>
        </p:spPr>
        <p:txBody>
          <a:bodyPr wrap="square">
            <a:spAutoFit/>
          </a:bodyPr>
          <a:lstStyle/>
          <a:p>
            <a:pPr algn="just">
              <a:lnSpc>
                <a:spcPts val="2371"/>
              </a:lnSpc>
            </a:pPr>
            <a:r>
              <a:rPr lang="en-US" sz="4000" b="1" dirty="0">
                <a:solidFill>
                  <a:srgbClr val="000000"/>
                </a:solidFill>
                <a:latin typeface="Inter"/>
                <a:ea typeface="Inter"/>
                <a:cs typeface="Inter"/>
                <a:sym typeface="Inter"/>
              </a:rPr>
              <a:t>Vector Solutions</a:t>
            </a:r>
          </a:p>
        </p:txBody>
      </p:sp>
      <p:pic>
        <p:nvPicPr>
          <p:cNvPr id="5" name="Picture 4">
            <a:extLst>
              <a:ext uri="{FF2B5EF4-FFF2-40B4-BE49-F238E27FC236}">
                <a16:creationId xmlns:a16="http://schemas.microsoft.com/office/drawing/2014/main" id="{DA322E34-C795-4747-B719-1DC3EF496D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64004" y="2901213"/>
            <a:ext cx="7263993" cy="3546872"/>
          </a:xfrm>
          <a:prstGeom prst="rect">
            <a:avLst/>
          </a:prstGeom>
        </p:spPr>
      </p:pic>
      <p:pic>
        <p:nvPicPr>
          <p:cNvPr id="12" name="Picture 11">
            <a:extLst>
              <a:ext uri="{FF2B5EF4-FFF2-40B4-BE49-F238E27FC236}">
                <a16:creationId xmlns:a16="http://schemas.microsoft.com/office/drawing/2014/main" id="{BA724381-7FB9-47CA-8C12-A76C58FE9C1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15200" y="273917"/>
            <a:ext cx="3432055" cy="1357379"/>
          </a:xfrm>
          <a:prstGeom prst="rect">
            <a:avLst/>
          </a:prstGeom>
        </p:spPr>
      </p:pic>
    </p:spTree>
    <p:extLst>
      <p:ext uri="{BB962C8B-B14F-4D97-AF65-F5344CB8AC3E}">
        <p14:creationId xmlns:p14="http://schemas.microsoft.com/office/powerpoint/2010/main" val="1218629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3048000" y="584202"/>
            <a:ext cx="6096000" cy="371897"/>
          </a:xfrm>
          <a:prstGeom prst="rect">
            <a:avLst/>
          </a:prstGeom>
        </p:spPr>
        <p:txBody>
          <a:bodyPr lIns="0" tIns="0" rIns="0" bIns="0" rtlCol="0" anchor="t">
            <a:spAutoFit/>
          </a:bodyPr>
          <a:lstStyle/>
          <a:p>
            <a:pPr algn="ctr" defTabSz="914446">
              <a:lnSpc>
                <a:spcPts val="2873"/>
              </a:lnSpc>
              <a:defRPr/>
            </a:pPr>
            <a:r>
              <a:rPr lang="en-US" sz="2498" b="1" dirty="0">
                <a:solidFill>
                  <a:srgbClr val="000000"/>
                </a:solidFill>
                <a:latin typeface="Inter Bold"/>
                <a:ea typeface="Inter Bold"/>
                <a:cs typeface="Inter Bold"/>
                <a:sym typeface="Inter Bold"/>
              </a:rPr>
              <a:t>NJSIG @ NJSBA Workshop 2026</a:t>
            </a:r>
          </a:p>
        </p:txBody>
      </p:sp>
      <p:graphicFrame>
        <p:nvGraphicFramePr>
          <p:cNvPr id="10" name="Table 10">
            <a:extLst>
              <a:ext uri="{FF2B5EF4-FFF2-40B4-BE49-F238E27FC236}">
                <a16:creationId xmlns:a16="http://schemas.microsoft.com/office/drawing/2014/main" id="{D303F1D5-1C6E-4CFC-A585-0DA0E27BE0D2}"/>
              </a:ext>
            </a:extLst>
          </p:cNvPr>
          <p:cNvGraphicFramePr>
            <a:graphicFrameLocks noGrp="1"/>
          </p:cNvGraphicFramePr>
          <p:nvPr/>
        </p:nvGraphicFramePr>
        <p:xfrm>
          <a:off x="304800" y="1427480"/>
          <a:ext cx="8280400" cy="4968240"/>
        </p:xfrm>
        <a:graphic>
          <a:graphicData uri="http://schemas.openxmlformats.org/drawingml/2006/table">
            <a:tbl>
              <a:tblPr firstRow="1" bandRow="1">
                <a:tableStyleId>{5C22544A-7EE6-4342-B048-85BDC9FD1C3A}</a:tableStyleId>
              </a:tblPr>
              <a:tblGrid>
                <a:gridCol w="4140200">
                  <a:extLst>
                    <a:ext uri="{9D8B030D-6E8A-4147-A177-3AD203B41FA5}">
                      <a16:colId xmlns:a16="http://schemas.microsoft.com/office/drawing/2014/main" val="822713066"/>
                    </a:ext>
                  </a:extLst>
                </a:gridCol>
                <a:gridCol w="4140200">
                  <a:extLst>
                    <a:ext uri="{9D8B030D-6E8A-4147-A177-3AD203B41FA5}">
                      <a16:colId xmlns:a16="http://schemas.microsoft.com/office/drawing/2014/main" val="757221241"/>
                    </a:ext>
                  </a:extLst>
                </a:gridCol>
              </a:tblGrid>
              <a:tr h="518160">
                <a:tc gridSpan="2">
                  <a:txBody>
                    <a:bodyPr/>
                    <a:lstStyle/>
                    <a:p>
                      <a:pPr algn="ctr"/>
                      <a:r>
                        <a:rPr lang="en-US" sz="3000" dirty="0"/>
                        <a:t>NJSIG Presentations</a:t>
                      </a:r>
                    </a:p>
                  </a:txBody>
                  <a:tcPr marL="60960" marR="60960" marT="30480" marB="30480"/>
                </a:tc>
                <a:tc hMerge="1">
                  <a:txBody>
                    <a:bodyPr/>
                    <a:lstStyle/>
                    <a:p>
                      <a:endParaRPr lang="en-US" dirty="0"/>
                    </a:p>
                  </a:txBody>
                  <a:tcPr/>
                </a:tc>
                <a:extLst>
                  <a:ext uri="{0D108BD9-81ED-4DB2-BD59-A6C34878D82A}">
                    <a16:rowId xmlns:a16="http://schemas.microsoft.com/office/drawing/2014/main" val="2037625924"/>
                  </a:ext>
                </a:extLst>
              </a:tr>
              <a:tr h="5059680">
                <a:tc>
                  <a:txBody>
                    <a:bodyPr/>
                    <a:lstStyle/>
                    <a:p>
                      <a:pPr algn="ctr"/>
                      <a:r>
                        <a:rPr lang="en-US" sz="2400" b="1" dirty="0"/>
                        <a:t>Board Ethics: Risks &amp; Realities</a:t>
                      </a:r>
                    </a:p>
                    <a:p>
                      <a:pPr algn="ctr"/>
                      <a:r>
                        <a:rPr lang="en-US" sz="2000" i="1" dirty="0"/>
                        <a:t>Presenters: </a:t>
                      </a:r>
                    </a:p>
                    <a:p>
                      <a:pPr algn="ctr"/>
                      <a:r>
                        <a:rPr lang="en-US" sz="2000" dirty="0"/>
                        <a:t>Sherwin Archibald</a:t>
                      </a:r>
                    </a:p>
                    <a:p>
                      <a:pPr algn="ctr"/>
                      <a:r>
                        <a:rPr lang="en-US" sz="2000" dirty="0"/>
                        <a:t>Rita Barone, Esq.</a:t>
                      </a:r>
                    </a:p>
                    <a:p>
                      <a:pPr algn="ctr"/>
                      <a:endParaRPr lang="en-US" sz="2000" dirty="0"/>
                    </a:p>
                    <a:p>
                      <a:pPr algn="ctr"/>
                      <a:r>
                        <a:rPr lang="en-US" sz="2000" b="1" dirty="0"/>
                        <a:t>Tuesday, October 20, 2026</a:t>
                      </a:r>
                    </a:p>
                    <a:p>
                      <a:pPr algn="ctr"/>
                      <a:r>
                        <a:rPr lang="en-US" sz="2000" dirty="0"/>
                        <a:t>9:30am – 10:30am</a:t>
                      </a:r>
                      <a:br>
                        <a:rPr lang="en-US" sz="2000" dirty="0"/>
                      </a:br>
                      <a:r>
                        <a:rPr lang="en-US" sz="2000" dirty="0"/>
                        <a:t>1:00pm – 2:00pm</a:t>
                      </a:r>
                    </a:p>
                    <a:p>
                      <a:pPr algn="ctr"/>
                      <a:endParaRPr lang="en-US" sz="2000" dirty="0"/>
                    </a:p>
                    <a:p>
                      <a:pPr algn="ctr"/>
                      <a:r>
                        <a:rPr lang="en-US" sz="2000" dirty="0"/>
                        <a:t>Room 420</a:t>
                      </a:r>
                    </a:p>
                    <a:p>
                      <a:pPr algn="ctr"/>
                      <a:endParaRPr lang="en-US" sz="2000" kern="1200" dirty="0">
                        <a:solidFill>
                          <a:schemeClr val="dk1"/>
                        </a:solidFill>
                        <a:effectLst/>
                        <a:latin typeface="+mn-lt"/>
                        <a:ea typeface="+mn-ea"/>
                        <a:cs typeface="+mn-cs"/>
                      </a:endParaRPr>
                    </a:p>
                    <a:p>
                      <a:pPr algn="ctr"/>
                      <a:r>
                        <a:rPr lang="en-US" sz="2000" i="1" kern="1200" dirty="0">
                          <a:solidFill>
                            <a:schemeClr val="dk1"/>
                          </a:solidFill>
                          <a:effectLst/>
                          <a:latin typeface="+mn-lt"/>
                          <a:ea typeface="+mn-ea"/>
                          <a:cs typeface="+mn-cs"/>
                        </a:rPr>
                        <a:t>Continuing Education Credits:</a:t>
                      </a:r>
                    </a:p>
                    <a:p>
                      <a:pPr algn="ctr"/>
                      <a:r>
                        <a:rPr lang="en-US" sz="2000" kern="1200" dirty="0">
                          <a:solidFill>
                            <a:schemeClr val="dk1"/>
                          </a:solidFill>
                          <a:effectLst/>
                          <a:latin typeface="+mn-lt"/>
                          <a:ea typeface="+mn-ea"/>
                          <a:cs typeface="+mn-cs"/>
                        </a:rPr>
                        <a:t>.5 Board member Academy</a:t>
                      </a:r>
                    </a:p>
                    <a:p>
                      <a:pPr algn="ctr"/>
                      <a:r>
                        <a:rPr lang="en-US" sz="2000" kern="1200" dirty="0">
                          <a:solidFill>
                            <a:schemeClr val="dk1"/>
                          </a:solidFill>
                          <a:effectLst/>
                          <a:latin typeface="+mn-lt"/>
                          <a:ea typeface="+mn-ea"/>
                          <a:cs typeface="+mn-cs"/>
                        </a:rPr>
                        <a:t>1 Qualified Purchasing Agent – Ethics</a:t>
                      </a:r>
                      <a:endParaRPr lang="en-US" sz="3000" dirty="0"/>
                    </a:p>
                  </a:txBody>
                  <a:tcPr marL="60960" marR="60960" marT="30480" marB="30480"/>
                </a:tc>
                <a:tc>
                  <a:txBody>
                    <a:bodyPr/>
                    <a:lstStyle/>
                    <a:p>
                      <a:pPr algn="ctr"/>
                      <a:r>
                        <a:rPr lang="en-US" sz="2400" b="1" dirty="0"/>
                        <a:t>Navigating Special Education Claims: Pitfalls &amp; Best Practices</a:t>
                      </a:r>
                    </a:p>
                    <a:p>
                      <a:pPr algn="ctr"/>
                      <a:r>
                        <a:rPr lang="en-US" sz="2000" i="1" dirty="0"/>
                        <a:t>Presenters: </a:t>
                      </a:r>
                    </a:p>
                    <a:p>
                      <a:pPr algn="ctr"/>
                      <a:r>
                        <a:rPr lang="en-US" sz="2000" dirty="0"/>
                        <a:t>Anthony Fernandez</a:t>
                      </a:r>
                    </a:p>
                    <a:p>
                      <a:pPr algn="ctr"/>
                      <a:r>
                        <a:rPr lang="en-US" sz="2000" dirty="0"/>
                        <a:t>Eric Harrison, Esq.</a:t>
                      </a:r>
                    </a:p>
                    <a:p>
                      <a:pPr algn="ctr"/>
                      <a:endParaRPr lang="en-US" sz="2000" dirty="0"/>
                    </a:p>
                    <a:p>
                      <a:pPr algn="ctr"/>
                      <a:r>
                        <a:rPr lang="en-US" sz="2000" b="1" dirty="0"/>
                        <a:t>Wednesday, October 21, 2026</a:t>
                      </a:r>
                    </a:p>
                    <a:p>
                      <a:pPr algn="ctr"/>
                      <a:r>
                        <a:rPr lang="en-US" sz="2000" dirty="0"/>
                        <a:t>11:30am – 12:15pm</a:t>
                      </a:r>
                      <a:br>
                        <a:rPr lang="en-US" sz="2000" dirty="0"/>
                      </a:br>
                      <a:r>
                        <a:rPr lang="en-US" sz="2000" dirty="0"/>
                        <a:t>2:00pm – 2:45pm</a:t>
                      </a:r>
                    </a:p>
                    <a:p>
                      <a:pPr algn="ctr"/>
                      <a:endParaRPr lang="en-US" sz="2000" dirty="0"/>
                    </a:p>
                    <a:p>
                      <a:pPr algn="ctr"/>
                      <a:r>
                        <a:rPr lang="en-US" sz="2000" dirty="0"/>
                        <a:t>Room 313 Learning Lab</a:t>
                      </a:r>
                    </a:p>
                    <a:p>
                      <a:pPr algn="ctr"/>
                      <a:endParaRPr lang="en-US" sz="2000" kern="1200" dirty="0">
                        <a:solidFill>
                          <a:schemeClr val="dk1"/>
                        </a:solidFill>
                        <a:effectLst/>
                        <a:latin typeface="+mn-lt"/>
                        <a:ea typeface="+mn-ea"/>
                        <a:cs typeface="+mn-cs"/>
                      </a:endParaRPr>
                    </a:p>
                    <a:p>
                      <a:pPr algn="ctr"/>
                      <a:r>
                        <a:rPr lang="en-US" sz="2000" i="1" kern="1200" dirty="0">
                          <a:solidFill>
                            <a:schemeClr val="dk1"/>
                          </a:solidFill>
                          <a:effectLst/>
                          <a:latin typeface="+mn-lt"/>
                          <a:ea typeface="+mn-ea"/>
                          <a:cs typeface="+mn-cs"/>
                        </a:rPr>
                        <a:t>Continuing Education Credits:</a:t>
                      </a:r>
                    </a:p>
                    <a:p>
                      <a:pPr algn="ctr"/>
                      <a:r>
                        <a:rPr lang="en-US" sz="2000" kern="1200" dirty="0">
                          <a:solidFill>
                            <a:schemeClr val="dk1"/>
                          </a:solidFill>
                          <a:effectLst/>
                          <a:latin typeface="+mn-lt"/>
                          <a:ea typeface="+mn-ea"/>
                          <a:cs typeface="+mn-cs"/>
                        </a:rPr>
                        <a:t>.25 Board member Academy</a:t>
                      </a:r>
                    </a:p>
                  </a:txBody>
                  <a:tcPr marL="60960" marR="60960" marT="30480" marB="30480"/>
                </a:tc>
                <a:extLst>
                  <a:ext uri="{0D108BD9-81ED-4DB2-BD59-A6C34878D82A}">
                    <a16:rowId xmlns:a16="http://schemas.microsoft.com/office/drawing/2014/main" val="1965937793"/>
                  </a:ext>
                </a:extLst>
              </a:tr>
            </a:tbl>
          </a:graphicData>
        </a:graphic>
      </p:graphicFrame>
      <p:pic>
        <p:nvPicPr>
          <p:cNvPr id="3" name="Picture 2">
            <a:extLst>
              <a:ext uri="{FF2B5EF4-FFF2-40B4-BE49-F238E27FC236}">
                <a16:creationId xmlns:a16="http://schemas.microsoft.com/office/drawing/2014/main" id="{CA9EDFF3-331A-46C0-B526-91BAA6D44F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8294" y="3397594"/>
            <a:ext cx="2888907" cy="2888907"/>
          </a:xfrm>
          <a:prstGeom prst="rect">
            <a:avLst/>
          </a:prstGeom>
        </p:spPr>
      </p:pic>
      <p:sp>
        <p:nvSpPr>
          <p:cNvPr id="6" name="Freeform 7">
            <a:extLst>
              <a:ext uri="{FF2B5EF4-FFF2-40B4-BE49-F238E27FC236}">
                <a16:creationId xmlns:a16="http://schemas.microsoft.com/office/drawing/2014/main" id="{94C0AC8E-5210-46D1-A795-F9914BFF7B7D}"/>
              </a:ext>
            </a:extLst>
          </p:cNvPr>
          <p:cNvSpPr/>
          <p:nvPr/>
        </p:nvSpPr>
        <p:spPr>
          <a:xfrm rot="984738">
            <a:off x="9896554" y="51319"/>
            <a:ext cx="2347674" cy="2031805"/>
          </a:xfrm>
          <a:custGeom>
            <a:avLst/>
            <a:gdLst/>
            <a:ahLst/>
            <a:cxnLst/>
            <a:rect l="l" t="t" r="r" b="b"/>
            <a:pathLst>
              <a:path w="3521511" h="3047707">
                <a:moveTo>
                  <a:pt x="0" y="0"/>
                </a:moveTo>
                <a:lnTo>
                  <a:pt x="3521511" y="0"/>
                </a:lnTo>
                <a:lnTo>
                  <a:pt x="3521511" y="3047708"/>
                </a:lnTo>
                <a:lnTo>
                  <a:pt x="0" y="30477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1200"/>
          </a:p>
        </p:txBody>
      </p:sp>
      <p:sp>
        <p:nvSpPr>
          <p:cNvPr id="7" name="Freeform 8">
            <a:extLst>
              <a:ext uri="{FF2B5EF4-FFF2-40B4-BE49-F238E27FC236}">
                <a16:creationId xmlns:a16="http://schemas.microsoft.com/office/drawing/2014/main" id="{51C0FFFB-38FC-43FD-8990-98A0784C517F}"/>
              </a:ext>
            </a:extLst>
          </p:cNvPr>
          <p:cNvSpPr/>
          <p:nvPr/>
        </p:nvSpPr>
        <p:spPr>
          <a:xfrm rot="984738">
            <a:off x="11952756" y="-445001"/>
            <a:ext cx="2347674" cy="2031805"/>
          </a:xfrm>
          <a:custGeom>
            <a:avLst/>
            <a:gdLst/>
            <a:ahLst/>
            <a:cxnLst/>
            <a:rect l="l" t="t" r="r" b="b"/>
            <a:pathLst>
              <a:path w="3521511" h="3047707">
                <a:moveTo>
                  <a:pt x="0" y="0"/>
                </a:moveTo>
                <a:lnTo>
                  <a:pt x="3521511" y="0"/>
                </a:lnTo>
                <a:lnTo>
                  <a:pt x="3521511" y="3047707"/>
                </a:lnTo>
                <a:lnTo>
                  <a:pt x="0" y="30477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1200"/>
          </a:p>
        </p:txBody>
      </p:sp>
      <p:sp>
        <p:nvSpPr>
          <p:cNvPr id="9" name="Freeform 9">
            <a:extLst>
              <a:ext uri="{FF2B5EF4-FFF2-40B4-BE49-F238E27FC236}">
                <a16:creationId xmlns:a16="http://schemas.microsoft.com/office/drawing/2014/main" id="{33589812-2250-4946-B8DC-B11D6A6C6168}"/>
              </a:ext>
            </a:extLst>
          </p:cNvPr>
          <p:cNvSpPr/>
          <p:nvPr/>
        </p:nvSpPr>
        <p:spPr>
          <a:xfrm rot="-9815261">
            <a:off x="8427921" y="-1468599"/>
            <a:ext cx="2352537" cy="2036014"/>
          </a:xfrm>
          <a:custGeom>
            <a:avLst/>
            <a:gdLst/>
            <a:ahLst/>
            <a:cxnLst/>
            <a:rect l="l" t="t" r="r" b="b"/>
            <a:pathLst>
              <a:path w="3528805" h="3054021">
                <a:moveTo>
                  <a:pt x="0" y="0"/>
                </a:moveTo>
                <a:lnTo>
                  <a:pt x="3528805" y="0"/>
                </a:lnTo>
                <a:lnTo>
                  <a:pt x="3528805" y="3054020"/>
                </a:lnTo>
                <a:lnTo>
                  <a:pt x="0" y="30540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200"/>
          </a:p>
        </p:txBody>
      </p:sp>
      <p:sp>
        <p:nvSpPr>
          <p:cNvPr id="11" name="Freeform 10">
            <a:extLst>
              <a:ext uri="{FF2B5EF4-FFF2-40B4-BE49-F238E27FC236}">
                <a16:creationId xmlns:a16="http://schemas.microsoft.com/office/drawing/2014/main" id="{D5F4F78D-072E-4688-B248-FEB7D37F4CB6}"/>
              </a:ext>
            </a:extLst>
          </p:cNvPr>
          <p:cNvSpPr/>
          <p:nvPr/>
        </p:nvSpPr>
        <p:spPr>
          <a:xfrm rot="-9815261">
            <a:off x="11356452" y="1587902"/>
            <a:ext cx="2352537" cy="2036014"/>
          </a:xfrm>
          <a:custGeom>
            <a:avLst/>
            <a:gdLst/>
            <a:ahLst/>
            <a:cxnLst/>
            <a:rect l="l" t="t" r="r" b="b"/>
            <a:pathLst>
              <a:path w="3528805" h="3054021">
                <a:moveTo>
                  <a:pt x="0" y="0"/>
                </a:moveTo>
                <a:lnTo>
                  <a:pt x="3528805" y="0"/>
                </a:lnTo>
                <a:lnTo>
                  <a:pt x="3528805" y="3054021"/>
                </a:lnTo>
                <a:lnTo>
                  <a:pt x="0" y="305402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1200"/>
          </a:p>
        </p:txBody>
      </p:sp>
    </p:spTree>
    <p:extLst>
      <p:ext uri="{BB962C8B-B14F-4D97-AF65-F5344CB8AC3E}">
        <p14:creationId xmlns:p14="http://schemas.microsoft.com/office/powerpoint/2010/main" val="1976769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CF0D6-4C1E-B40D-909F-F52F192952C0}"/>
              </a:ext>
            </a:extLst>
          </p:cNvPr>
          <p:cNvSpPr>
            <a:spLocks noGrp="1"/>
          </p:cNvSpPr>
          <p:nvPr>
            <p:ph type="ctrTitle"/>
          </p:nvPr>
        </p:nvSpPr>
        <p:spPr>
          <a:xfrm>
            <a:off x="834699" y="1960861"/>
            <a:ext cx="8673368" cy="1646302"/>
          </a:xfrm>
        </p:spPr>
        <p:txBody>
          <a:bodyPr anchor="ctr"/>
          <a:lstStyle/>
          <a:p>
            <a:r>
              <a:rPr lang="en-US" sz="3500" dirty="0">
                <a:solidFill>
                  <a:srgbClr val="5FCBEF"/>
                </a:solidFill>
              </a:rPr>
              <a:t>Navigating Leave Requests Under the</a:t>
            </a:r>
            <a:br>
              <a:rPr lang="en-US" sz="3500" dirty="0">
                <a:solidFill>
                  <a:srgbClr val="5FCBEF"/>
                </a:solidFill>
              </a:rPr>
            </a:br>
            <a:r>
              <a:rPr lang="en-US" sz="3500" dirty="0">
                <a:solidFill>
                  <a:srgbClr val="5FCBEF"/>
                </a:solidFill>
              </a:rPr>
              <a:t>FMLA and NJFLA</a:t>
            </a:r>
          </a:p>
        </p:txBody>
      </p:sp>
      <p:sp>
        <p:nvSpPr>
          <p:cNvPr id="10" name="Subtitle 2">
            <a:extLst>
              <a:ext uri="{FF2B5EF4-FFF2-40B4-BE49-F238E27FC236}">
                <a16:creationId xmlns:a16="http://schemas.microsoft.com/office/drawing/2014/main" id="{E3C1D5F7-325B-61ED-49DF-D8E00DC0C106}"/>
              </a:ext>
            </a:extLst>
          </p:cNvPr>
          <p:cNvSpPr>
            <a:spLocks noGrp="1"/>
          </p:cNvSpPr>
          <p:nvPr>
            <p:ph type="subTitle" idx="1"/>
          </p:nvPr>
        </p:nvSpPr>
        <p:spPr>
          <a:xfrm>
            <a:off x="2630658" y="3685735"/>
            <a:ext cx="6877409" cy="1100903"/>
          </a:xfrm>
        </p:spPr>
        <p:txBody>
          <a:bodyPr>
            <a:normAutofit fontScale="25000" lnSpcReduction="20000"/>
          </a:bodyPr>
          <a:lstStyle/>
          <a:p>
            <a:pPr algn="l" defTabSz="914400"/>
            <a:r>
              <a:rPr lang="en-US" sz="7200" b="1" dirty="0">
                <a:solidFill>
                  <a:srgbClr val="5FCBEF"/>
                </a:solidFill>
                <a:latin typeface="Segoe UI Light" panose="020B0502040204020203" pitchFamily="34" charset="0"/>
                <a:ea typeface="MS PGothic" panose="020B0600070205080204" pitchFamily="34" charset="-128"/>
                <a:cs typeface="Segoe UI Light" panose="020B0502040204020203" pitchFamily="34" charset="0"/>
              </a:rPr>
              <a:t>Presented by:	Matthew J. Giacobbe, Esq.</a:t>
            </a:r>
          </a:p>
          <a:p>
            <a:pPr algn="l" defTabSz="914400"/>
            <a:r>
              <a:rPr lang="en-US" sz="7200" b="1" dirty="0">
                <a:solidFill>
                  <a:srgbClr val="5FCBEF"/>
                </a:solidFill>
                <a:latin typeface="Segoe UI Light" panose="020B0502040204020203" pitchFamily="34" charset="0"/>
                <a:ea typeface="MS PGothic" panose="020B0600070205080204" pitchFamily="34" charset="-128"/>
                <a:cs typeface="Segoe UI Light" panose="020B0502040204020203" pitchFamily="34" charset="0"/>
              </a:rPr>
              <a:t>		Frances Febres, Esq.	</a:t>
            </a:r>
          </a:p>
          <a:p>
            <a:pPr algn="l" defTabSz="914400"/>
            <a:r>
              <a:rPr lang="en-US" sz="7200" b="1" dirty="0">
                <a:solidFill>
                  <a:srgbClr val="5FCBEF"/>
                </a:solidFill>
                <a:latin typeface="Segoe UI Light" panose="020B0502040204020203" pitchFamily="34" charset="0"/>
                <a:ea typeface="MS PGothic" panose="020B0600070205080204" pitchFamily="34" charset="-128"/>
                <a:cs typeface="Segoe UI Light" panose="020B0502040204020203" pitchFamily="34" charset="0"/>
              </a:rPr>
              <a:t>		Nicholas DelGaudio, Esq.</a:t>
            </a:r>
          </a:p>
          <a:p>
            <a:pPr algn="l" defTabSz="914400"/>
            <a:r>
              <a:rPr lang="en-US" sz="7200" b="1" dirty="0">
                <a:solidFill>
                  <a:schemeClr val="accent1">
                    <a:lumMod val="60000"/>
                    <a:lumOff val="40000"/>
                  </a:schemeClr>
                </a:solidFill>
                <a:latin typeface="Segoe UI Light" panose="020B0502040204020203" pitchFamily="34" charset="0"/>
                <a:ea typeface="MS PGothic" panose="020B0600070205080204" pitchFamily="34" charset="-128"/>
                <a:cs typeface="Segoe UI Light" panose="020B0502040204020203" pitchFamily="34" charset="0"/>
              </a:rPr>
              <a:t>		</a:t>
            </a:r>
            <a:endParaRPr lang="en-US" sz="7200" b="1" dirty="0">
              <a:solidFill>
                <a:schemeClr val="accent2">
                  <a:lumMod val="75000"/>
                </a:schemeClr>
              </a:solidFill>
              <a:latin typeface="Segoe UI Light" panose="020B0502040204020203" pitchFamily="34" charset="0"/>
              <a:ea typeface="MS PGothic" panose="020B0600070205080204" pitchFamily="34" charset="-128"/>
              <a:cs typeface="Segoe UI Light" panose="020B0502040204020203" pitchFamily="34" charset="0"/>
            </a:endParaRPr>
          </a:p>
          <a:p>
            <a:pPr algn="l" defTabSz="914400"/>
            <a:endParaRPr lang="en-US" sz="1900" dirty="0">
              <a:solidFill>
                <a:schemeClr val="accent2">
                  <a:lumMod val="50000"/>
                </a:schemeClr>
              </a:solidFill>
              <a:latin typeface="Segoe UI Light" panose="020B0502040204020203" pitchFamily="34" charset="0"/>
              <a:ea typeface="MS PGothic" panose="020B0600070205080204" pitchFamily="34" charset="-128"/>
              <a:cs typeface="Segoe UI Light" panose="020B0502040204020203" pitchFamily="34" charset="0"/>
            </a:endParaRPr>
          </a:p>
          <a:p>
            <a:pPr defTabSz="914400"/>
            <a:endParaRPr lang="en-US" sz="3600" dirty="0">
              <a:solidFill>
                <a:schemeClr val="accent2">
                  <a:lumMod val="50000"/>
                </a:schemeClr>
              </a:solidFill>
              <a:latin typeface="Segoe UI Light" panose="020B0502040204020203" pitchFamily="34" charset="0"/>
              <a:ea typeface="MS PGothic" panose="020B0600070205080204" pitchFamily="34" charset="-128"/>
              <a:cs typeface="Segoe UI Light" panose="020B0502040204020203" pitchFamily="34" charset="0"/>
            </a:endParaRPr>
          </a:p>
          <a:p>
            <a:pPr defTabSz="914400"/>
            <a:r>
              <a:rPr lang="en-US" sz="3600" dirty="0">
                <a:solidFill>
                  <a:schemeClr val="accent5">
                    <a:lumMod val="75000"/>
                  </a:schemeClr>
                </a:solidFill>
                <a:latin typeface="Segoe UI Light" panose="020B0502040204020203" pitchFamily="34" charset="0"/>
                <a:ea typeface="MS PGothic" panose="020B0600070205080204" pitchFamily="34" charset="-128"/>
                <a:cs typeface="Segoe UI Light" panose="020B0502040204020203" pitchFamily="34" charset="0"/>
              </a:rPr>
              <a:t>                 </a:t>
            </a:r>
            <a:endParaRPr lang="en-US" dirty="0">
              <a:solidFill>
                <a:schemeClr val="accent5">
                  <a:lumMod val="75000"/>
                </a:schemeClr>
              </a:solidFill>
            </a:endParaRPr>
          </a:p>
        </p:txBody>
      </p:sp>
      <p:sp>
        <p:nvSpPr>
          <p:cNvPr id="11" name="TextBox 10">
            <a:extLst>
              <a:ext uri="{FF2B5EF4-FFF2-40B4-BE49-F238E27FC236}">
                <a16:creationId xmlns:a16="http://schemas.microsoft.com/office/drawing/2014/main" id="{BA7F9991-8EC1-900E-BF26-4F27E5B75186}"/>
              </a:ext>
            </a:extLst>
          </p:cNvPr>
          <p:cNvSpPr txBox="1"/>
          <p:nvPr/>
        </p:nvSpPr>
        <p:spPr>
          <a:xfrm>
            <a:off x="-725536" y="5214841"/>
            <a:ext cx="10421737" cy="861774"/>
          </a:xfrm>
          <a:prstGeom prst="rect">
            <a:avLst/>
          </a:prstGeom>
          <a:noFill/>
        </p:spPr>
        <p:txBody>
          <a:bodyPr wrap="square" rtlCol="0">
            <a:spAutoFit/>
          </a:bodyPr>
          <a:lstStyle/>
          <a:p>
            <a:endParaRPr lang="en-US" dirty="0">
              <a:solidFill>
                <a:prstClr val="black"/>
              </a:solidFill>
              <a:latin typeface="Calibri" panose="020F0502020204030204"/>
            </a:endParaRPr>
          </a:p>
          <a:p>
            <a:r>
              <a:rPr lang="en-ZA" sz="3200" dirty="0">
                <a:solidFill>
                  <a:prstClr val="black"/>
                </a:solidFill>
                <a:latin typeface="Felix Titling" panose="04060505060202020A04" pitchFamily="82" charset="0"/>
              </a:rPr>
              <a:t>        </a:t>
            </a:r>
            <a:r>
              <a:rPr lang="en-ZA" sz="2800" dirty="0">
                <a:solidFill>
                  <a:prstClr val="black"/>
                </a:solidFill>
                <a:latin typeface="Felix Titling" panose="04060505060202020A04" pitchFamily="82" charset="0"/>
              </a:rPr>
              <a:t>CLEARY </a:t>
            </a:r>
            <a:r>
              <a:rPr lang="en-ZA" sz="2800" b="1" dirty="0">
                <a:solidFill>
                  <a:srgbClr val="5B9BD5">
                    <a:lumMod val="75000"/>
                  </a:srgbClr>
                </a:solidFill>
                <a:latin typeface="Felix Titling" panose="04060505060202020A04" pitchFamily="82" charset="0"/>
              </a:rPr>
              <a:t>|</a:t>
            </a:r>
            <a:r>
              <a:rPr lang="en-ZA" sz="2800" b="1" dirty="0">
                <a:solidFill>
                  <a:prstClr val="black"/>
                </a:solidFill>
                <a:latin typeface="Felix Titling" panose="04060505060202020A04" pitchFamily="82" charset="0"/>
              </a:rPr>
              <a:t> </a:t>
            </a:r>
            <a:r>
              <a:rPr lang="en-ZA" sz="2800" dirty="0">
                <a:solidFill>
                  <a:prstClr val="black"/>
                </a:solidFill>
                <a:latin typeface="Felix Titling" panose="04060505060202020A04" pitchFamily="82" charset="0"/>
              </a:rPr>
              <a:t>GIACOBBE </a:t>
            </a:r>
            <a:r>
              <a:rPr lang="en-ZA" sz="2800" b="1" dirty="0">
                <a:solidFill>
                  <a:srgbClr val="5B9BD5">
                    <a:lumMod val="75000"/>
                  </a:srgbClr>
                </a:solidFill>
                <a:latin typeface="Felix Titling" panose="04060505060202020A04" pitchFamily="82" charset="0"/>
              </a:rPr>
              <a:t>|</a:t>
            </a:r>
            <a:r>
              <a:rPr lang="en-ZA" sz="2800" dirty="0">
                <a:solidFill>
                  <a:prstClr val="black"/>
                </a:solidFill>
                <a:latin typeface="Felix Titling" panose="04060505060202020A04" pitchFamily="82" charset="0"/>
              </a:rPr>
              <a:t> ALFIERI </a:t>
            </a:r>
            <a:r>
              <a:rPr lang="en-ZA" sz="2800" b="1" dirty="0">
                <a:solidFill>
                  <a:srgbClr val="5B9BD5">
                    <a:lumMod val="75000"/>
                  </a:srgbClr>
                </a:solidFill>
                <a:latin typeface="Felix Titling" panose="04060505060202020A04" pitchFamily="82" charset="0"/>
              </a:rPr>
              <a:t>|</a:t>
            </a:r>
            <a:r>
              <a:rPr lang="en-ZA" sz="2800" dirty="0">
                <a:solidFill>
                  <a:prstClr val="black"/>
                </a:solidFill>
                <a:latin typeface="Felix Titling" panose="04060505060202020A04" pitchFamily="82" charset="0"/>
              </a:rPr>
              <a:t> JACOBS </a:t>
            </a:r>
            <a:r>
              <a:rPr lang="en-ZA" sz="2800" b="1" dirty="0">
                <a:solidFill>
                  <a:srgbClr val="5B9BD5">
                    <a:lumMod val="75000"/>
                  </a:srgbClr>
                </a:solidFill>
                <a:latin typeface="Felix Titling" panose="04060505060202020A04" pitchFamily="82" charset="0"/>
              </a:rPr>
              <a:t>|</a:t>
            </a:r>
            <a:r>
              <a:rPr lang="en-ZA" sz="2800" dirty="0">
                <a:solidFill>
                  <a:prstClr val="black"/>
                </a:solidFill>
                <a:latin typeface="Felix Titling" panose="04060505060202020A04" pitchFamily="82" charset="0"/>
              </a:rPr>
              <a:t> </a:t>
            </a:r>
            <a:r>
              <a:rPr lang="en-ZA" sz="2800" dirty="0" err="1">
                <a:solidFill>
                  <a:prstClr val="black"/>
                </a:solidFill>
                <a:latin typeface="Felix Titling" panose="04060505060202020A04" pitchFamily="82" charset="0"/>
              </a:rPr>
              <a:t>lagana</a:t>
            </a:r>
            <a:r>
              <a:rPr lang="en-ZA" sz="2800" dirty="0">
                <a:solidFill>
                  <a:prstClr val="black"/>
                </a:solidFill>
                <a:latin typeface="Felix Titling" panose="04060505060202020A04" pitchFamily="82" charset="0"/>
              </a:rPr>
              <a:t>  LLC</a:t>
            </a:r>
            <a:endParaRPr lang="en-US" sz="2800" dirty="0">
              <a:solidFill>
                <a:prstClr val="black"/>
              </a:solidFill>
              <a:latin typeface="Calibri" panose="020F0502020204030204"/>
            </a:endParaRPr>
          </a:p>
        </p:txBody>
      </p:sp>
      <p:pic>
        <p:nvPicPr>
          <p:cNvPr id="12" name="Picture 11" descr="NJSIG - Keeping Dollars in the Classroom">
            <a:extLst>
              <a:ext uri="{FF2B5EF4-FFF2-40B4-BE49-F238E27FC236}">
                <a16:creationId xmlns:a16="http://schemas.microsoft.com/office/drawing/2014/main" id="{11A6E18A-F076-B34D-D950-3958EAA95C90}"/>
              </a:ext>
            </a:extLst>
          </p:cNvPr>
          <p:cNvPicPr>
            <a:picLocks noChangeAspect="1"/>
          </p:cNvPicPr>
          <p:nvPr/>
        </p:nvPicPr>
        <p:blipFill>
          <a:blip r:embed="rId2"/>
          <a:stretch>
            <a:fillRect/>
          </a:stretch>
        </p:blipFill>
        <p:spPr>
          <a:xfrm>
            <a:off x="770707" y="781385"/>
            <a:ext cx="3059734" cy="1335239"/>
          </a:xfrm>
          <a:prstGeom prst="rect">
            <a:avLst/>
          </a:prstGeom>
        </p:spPr>
      </p:pic>
    </p:spTree>
    <p:extLst>
      <p:ext uri="{BB962C8B-B14F-4D97-AF65-F5344CB8AC3E}">
        <p14:creationId xmlns:p14="http://schemas.microsoft.com/office/powerpoint/2010/main" val="369973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68C5D-B423-D89F-1924-621C16B635B8}"/>
              </a:ext>
            </a:extLst>
          </p:cNvPr>
          <p:cNvSpPr>
            <a:spLocks noGrp="1"/>
          </p:cNvSpPr>
          <p:nvPr>
            <p:ph type="title"/>
          </p:nvPr>
        </p:nvSpPr>
        <p:spPr/>
        <p:txBody>
          <a:bodyPr/>
          <a:lstStyle/>
          <a:p>
            <a:pPr algn="ctr"/>
            <a:r>
              <a:rPr lang="en-US" dirty="0"/>
              <a:t>Today’s Topics</a:t>
            </a:r>
          </a:p>
        </p:txBody>
      </p:sp>
      <p:sp>
        <p:nvSpPr>
          <p:cNvPr id="3" name="Content Placeholder 2">
            <a:extLst>
              <a:ext uri="{FF2B5EF4-FFF2-40B4-BE49-F238E27FC236}">
                <a16:creationId xmlns:a16="http://schemas.microsoft.com/office/drawing/2014/main" id="{6907066C-56E3-D7A1-93D4-B25C17713B2A}"/>
              </a:ext>
            </a:extLst>
          </p:cNvPr>
          <p:cNvSpPr>
            <a:spLocks noGrp="1"/>
          </p:cNvSpPr>
          <p:nvPr>
            <p:ph idx="1"/>
          </p:nvPr>
        </p:nvSpPr>
        <p:spPr>
          <a:xfrm>
            <a:off x="677333" y="1677264"/>
            <a:ext cx="8754049" cy="3880773"/>
          </a:xfrm>
        </p:spPr>
        <p:txBody>
          <a:bodyPr>
            <a:normAutofit lnSpcReduction="10000"/>
          </a:bodyPr>
          <a:lstStyle/>
          <a:p>
            <a:r>
              <a:rPr lang="en-US" sz="3200" dirty="0"/>
              <a:t>Federal Family and Medical Leave Act (“FMLA”)</a:t>
            </a:r>
          </a:p>
          <a:p>
            <a:r>
              <a:rPr lang="en-US" sz="3200" dirty="0"/>
              <a:t>New Jersey Family Leave Act (“NJFLA”)</a:t>
            </a:r>
          </a:p>
          <a:p>
            <a:r>
              <a:rPr lang="en-US" sz="3200" dirty="0"/>
              <a:t>Leave as a Reasonable Accommodation </a:t>
            </a:r>
          </a:p>
          <a:p>
            <a:r>
              <a:rPr lang="en-US" sz="3200" dirty="0"/>
              <a:t>Leave vs. Compensation Entitlements</a:t>
            </a:r>
          </a:p>
          <a:p>
            <a:r>
              <a:rPr lang="en-US" sz="3200" dirty="0"/>
              <a:t>Designating Maternity Leave</a:t>
            </a:r>
          </a:p>
          <a:p>
            <a:r>
              <a:rPr lang="en-US" sz="3200" dirty="0"/>
              <a:t>Family Leave Insurance  (“FLI”)</a:t>
            </a:r>
          </a:p>
        </p:txBody>
      </p:sp>
    </p:spTree>
    <p:extLst>
      <p:ext uri="{BB962C8B-B14F-4D97-AF65-F5344CB8AC3E}">
        <p14:creationId xmlns:p14="http://schemas.microsoft.com/office/powerpoint/2010/main" val="2241623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7393-52D8-9EFD-66AF-A80BB8C566D0}"/>
              </a:ext>
            </a:extLst>
          </p:cNvPr>
          <p:cNvSpPr>
            <a:spLocks noGrp="1"/>
          </p:cNvSpPr>
          <p:nvPr>
            <p:ph type="title"/>
          </p:nvPr>
        </p:nvSpPr>
        <p:spPr/>
        <p:txBody>
          <a:bodyPr/>
          <a:lstStyle/>
          <a:p>
            <a:r>
              <a:rPr lang="en-US" dirty="0">
                <a:solidFill>
                  <a:srgbClr val="5FCBEF"/>
                </a:solidFill>
              </a:rPr>
              <a:t>Employee</a:t>
            </a:r>
            <a:r>
              <a:rPr lang="en-US" dirty="0"/>
              <a:t> Eligibility Under the FMLA</a:t>
            </a:r>
          </a:p>
        </p:txBody>
      </p:sp>
      <p:sp>
        <p:nvSpPr>
          <p:cNvPr id="3" name="Content Placeholder 2">
            <a:extLst>
              <a:ext uri="{FF2B5EF4-FFF2-40B4-BE49-F238E27FC236}">
                <a16:creationId xmlns:a16="http://schemas.microsoft.com/office/drawing/2014/main" id="{3426DE96-48B3-8752-FA6B-3800156FEF33}"/>
              </a:ext>
            </a:extLst>
          </p:cNvPr>
          <p:cNvSpPr>
            <a:spLocks noGrp="1"/>
          </p:cNvSpPr>
          <p:nvPr>
            <p:ph idx="1"/>
          </p:nvPr>
        </p:nvSpPr>
        <p:spPr>
          <a:xfrm>
            <a:off x="457200" y="1531257"/>
            <a:ext cx="8816802" cy="4840514"/>
          </a:xfrm>
        </p:spPr>
        <p:txBody>
          <a:bodyPr>
            <a:normAutofit/>
          </a:bodyPr>
          <a:lstStyle/>
          <a:p>
            <a:r>
              <a:rPr lang="en-US" dirty="0"/>
              <a:t>At the time the employee’s FMLA leave will start, the employee must—</a:t>
            </a:r>
          </a:p>
          <a:p>
            <a:pPr lvl="1"/>
            <a:r>
              <a:rPr lang="en-US" dirty="0"/>
              <a:t>Work for a covered employer;</a:t>
            </a:r>
          </a:p>
          <a:p>
            <a:pPr lvl="2"/>
            <a:r>
              <a:rPr lang="en-US" dirty="0"/>
              <a:t>Covered employer = private sector employers with &gt;50 employees, all public agencies, and all public and private elementary and secondary schools</a:t>
            </a:r>
          </a:p>
          <a:p>
            <a:pPr lvl="1"/>
            <a:r>
              <a:rPr lang="en-US" dirty="0"/>
              <a:t>Work at a worksite where the employer employs at least 50 employees within 75 miles;</a:t>
            </a:r>
          </a:p>
          <a:p>
            <a:pPr lvl="1"/>
            <a:r>
              <a:rPr lang="en-US" dirty="0"/>
              <a:t>Have worked for the employer in total for at least 12 months; and</a:t>
            </a:r>
          </a:p>
          <a:p>
            <a:pPr lvl="1"/>
            <a:r>
              <a:rPr lang="en-US" dirty="0"/>
              <a:t>During the previous 12 months, have worked at least 1,250 hours</a:t>
            </a:r>
          </a:p>
          <a:p>
            <a:pPr lvl="2"/>
            <a:r>
              <a:rPr lang="en-US" dirty="0"/>
              <a:t>Hours of service = hours worked: compensable time worked includes activities that are integral and indispensable to the principal activities that an employee is employed to perform.</a:t>
            </a:r>
          </a:p>
          <a:p>
            <a:pPr lvl="2"/>
            <a:r>
              <a:rPr lang="en-US" dirty="0"/>
              <a:t>Full-time teachers are presumed to meet the 1,250 hours in consideration of time spent outside of the classroom performing job-related duties, and employer thus must be able to clearly demonstrate a teacher did not work 1,250 hours in order to deny leave</a:t>
            </a:r>
          </a:p>
          <a:p>
            <a:pPr lvl="3"/>
            <a:r>
              <a:rPr lang="en-US" dirty="0"/>
              <a:t>Pay for hours not actually worked do not count (i.e. vacation, sick, personal leave)</a:t>
            </a:r>
          </a:p>
        </p:txBody>
      </p:sp>
    </p:spTree>
    <p:extLst>
      <p:ext uri="{BB962C8B-B14F-4D97-AF65-F5344CB8AC3E}">
        <p14:creationId xmlns:p14="http://schemas.microsoft.com/office/powerpoint/2010/main" val="35361357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FB46E-D244-F0B6-0734-59251B90BE70}"/>
              </a:ext>
            </a:extLst>
          </p:cNvPr>
          <p:cNvSpPr>
            <a:spLocks noGrp="1"/>
          </p:cNvSpPr>
          <p:nvPr>
            <p:ph type="title"/>
          </p:nvPr>
        </p:nvSpPr>
        <p:spPr/>
        <p:txBody>
          <a:bodyPr/>
          <a:lstStyle/>
          <a:p>
            <a:r>
              <a:rPr lang="en-US" dirty="0"/>
              <a:t>Leave Under the Family and Medical Leave Act (FMLA)</a:t>
            </a:r>
          </a:p>
        </p:txBody>
      </p:sp>
      <p:sp>
        <p:nvSpPr>
          <p:cNvPr id="3" name="Content Placeholder 2">
            <a:extLst>
              <a:ext uri="{FF2B5EF4-FFF2-40B4-BE49-F238E27FC236}">
                <a16:creationId xmlns:a16="http://schemas.microsoft.com/office/drawing/2014/main" id="{E7C931D9-E1F8-691A-D41D-AE69ED2C8098}"/>
              </a:ext>
            </a:extLst>
          </p:cNvPr>
          <p:cNvSpPr>
            <a:spLocks noGrp="1"/>
          </p:cNvSpPr>
          <p:nvPr>
            <p:ph idx="1"/>
          </p:nvPr>
        </p:nvSpPr>
        <p:spPr/>
        <p:txBody>
          <a:bodyPr/>
          <a:lstStyle/>
          <a:p>
            <a:r>
              <a:rPr lang="en-US" dirty="0"/>
              <a:t>Employer must provide eligible employees with—</a:t>
            </a:r>
          </a:p>
          <a:p>
            <a:pPr lvl="1"/>
            <a:r>
              <a:rPr lang="en-US" dirty="0"/>
              <a:t>Up to 12 workweeks of </a:t>
            </a:r>
            <a:r>
              <a:rPr lang="en-US" b="1" u="sng" dirty="0"/>
              <a:t>unpaid</a:t>
            </a:r>
            <a:r>
              <a:rPr lang="en-US" dirty="0"/>
              <a:t> medical and family leave during a twelve (12) month period; and</a:t>
            </a:r>
          </a:p>
          <a:p>
            <a:pPr lvl="1"/>
            <a:r>
              <a:rPr lang="en-US" dirty="0"/>
              <a:t>Up to 26 workweeks of leave during a twelve (12) month period to care for a covered military member with a serious injury or illness</a:t>
            </a:r>
          </a:p>
          <a:p>
            <a:r>
              <a:rPr lang="en-US" dirty="0"/>
              <a:t>Employee Benefits and Protections</a:t>
            </a:r>
          </a:p>
          <a:p>
            <a:pPr lvl="1"/>
            <a:r>
              <a:rPr lang="en-US" dirty="0"/>
              <a:t>Continuation of group health benefits under the same conditions as if the employee did not use leave</a:t>
            </a:r>
          </a:p>
          <a:p>
            <a:pPr lvl="1"/>
            <a:r>
              <a:rPr lang="en-US" dirty="0"/>
              <a:t>Return to work at the same or virtually identical job at the end of the leave period</a:t>
            </a:r>
          </a:p>
          <a:p>
            <a:pPr lvl="1"/>
            <a:r>
              <a:rPr lang="en-US" dirty="0"/>
              <a:t>Protection from interference and retaliation</a:t>
            </a:r>
          </a:p>
        </p:txBody>
      </p:sp>
    </p:spTree>
    <p:extLst>
      <p:ext uri="{BB962C8B-B14F-4D97-AF65-F5344CB8AC3E}">
        <p14:creationId xmlns:p14="http://schemas.microsoft.com/office/powerpoint/2010/main" val="617215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9F078-55B6-7166-8502-F3B4AD6945C7}"/>
              </a:ext>
            </a:extLst>
          </p:cNvPr>
          <p:cNvSpPr>
            <a:spLocks noGrp="1"/>
          </p:cNvSpPr>
          <p:nvPr>
            <p:ph type="title"/>
          </p:nvPr>
        </p:nvSpPr>
        <p:spPr/>
        <p:txBody>
          <a:bodyPr/>
          <a:lstStyle/>
          <a:p>
            <a:r>
              <a:rPr lang="en-US" dirty="0"/>
              <a:t>Available Leave Under the FMLA</a:t>
            </a:r>
          </a:p>
        </p:txBody>
      </p:sp>
      <p:sp>
        <p:nvSpPr>
          <p:cNvPr id="3" name="Content Placeholder 2">
            <a:extLst>
              <a:ext uri="{FF2B5EF4-FFF2-40B4-BE49-F238E27FC236}">
                <a16:creationId xmlns:a16="http://schemas.microsoft.com/office/drawing/2014/main" id="{E543C552-AD64-5A12-5440-847DE2D9390D}"/>
              </a:ext>
            </a:extLst>
          </p:cNvPr>
          <p:cNvSpPr>
            <a:spLocks noGrp="1"/>
          </p:cNvSpPr>
          <p:nvPr>
            <p:ph idx="1"/>
          </p:nvPr>
        </p:nvSpPr>
        <p:spPr>
          <a:xfrm>
            <a:off x="602343" y="1770743"/>
            <a:ext cx="8671659" cy="4270619"/>
          </a:xfrm>
        </p:spPr>
        <p:txBody>
          <a:bodyPr>
            <a:normAutofit/>
          </a:bodyPr>
          <a:lstStyle/>
          <a:p>
            <a:r>
              <a:rPr lang="en-US" dirty="0"/>
              <a:t>Birth, adoption, or placement for foster and to bond with a newborn or newly-placed child within one year of birth, adoption or placement;</a:t>
            </a:r>
          </a:p>
          <a:p>
            <a:r>
              <a:rPr lang="en-US" dirty="0"/>
              <a:t>To care for a covered family member with a serious health condition;</a:t>
            </a:r>
          </a:p>
          <a:p>
            <a:pPr lvl="1"/>
            <a:r>
              <a:rPr lang="en-US" dirty="0"/>
              <a:t>Covered family member = spouse, child, or parent (includes in loco parentis when the employee was a child (no in-laws))</a:t>
            </a:r>
          </a:p>
          <a:p>
            <a:pPr lvl="2"/>
            <a:r>
              <a:rPr lang="en-US" dirty="0"/>
              <a:t>“child” includes biological, adopted or foster child, stepchild, legal ward, or child of a person standing in loco parentis (in the role of a parent), who is either under age 18, or age 18 or older and incapable of self-care because of a mental or physical disability at the time that FMLA leave is to commence.</a:t>
            </a:r>
          </a:p>
          <a:p>
            <a:pPr lvl="1"/>
            <a:r>
              <a:rPr lang="en-US" dirty="0"/>
              <a:t>“care” for a family member includes: assistance with basic medical, hygienic, nutritional, safety, transportation needs, physical care, or psychological comfort</a:t>
            </a:r>
          </a:p>
          <a:p>
            <a:r>
              <a:rPr lang="en-US" dirty="0"/>
              <a:t>To tend to the employee’s own serious health condition.</a:t>
            </a:r>
          </a:p>
        </p:txBody>
      </p:sp>
    </p:spTree>
    <p:extLst>
      <p:ext uri="{BB962C8B-B14F-4D97-AF65-F5344CB8AC3E}">
        <p14:creationId xmlns:p14="http://schemas.microsoft.com/office/powerpoint/2010/main" val="1494619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40A6-2194-9EBC-534F-5F30EA253C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EDA3E3-3012-1782-DA17-76D3B1EF7880}"/>
              </a:ext>
            </a:extLst>
          </p:cNvPr>
          <p:cNvSpPr>
            <a:spLocks noGrp="1"/>
          </p:cNvSpPr>
          <p:nvPr>
            <p:ph type="title"/>
          </p:nvPr>
        </p:nvSpPr>
        <p:spPr/>
        <p:txBody>
          <a:bodyPr>
            <a:normAutofit fontScale="90000"/>
          </a:bodyPr>
          <a:lstStyle/>
          <a:p>
            <a:r>
              <a:rPr lang="en-US" dirty="0"/>
              <a:t>FMLA: Serious Health Condition</a:t>
            </a:r>
            <a:br>
              <a:rPr lang="en-US" dirty="0"/>
            </a:br>
            <a:r>
              <a:rPr lang="en-US" dirty="0"/>
              <a:t>(employee or family member)</a:t>
            </a:r>
            <a:br>
              <a:rPr lang="en-US" dirty="0"/>
            </a:br>
            <a:endParaRPr lang="en-US" dirty="0"/>
          </a:p>
        </p:txBody>
      </p:sp>
      <p:sp>
        <p:nvSpPr>
          <p:cNvPr id="3" name="Content Placeholder 2">
            <a:extLst>
              <a:ext uri="{FF2B5EF4-FFF2-40B4-BE49-F238E27FC236}">
                <a16:creationId xmlns:a16="http://schemas.microsoft.com/office/drawing/2014/main" id="{FBB56839-0340-0C3C-5C4C-A2C3E66AA3A5}"/>
              </a:ext>
            </a:extLst>
          </p:cNvPr>
          <p:cNvSpPr>
            <a:spLocks noGrp="1"/>
          </p:cNvSpPr>
          <p:nvPr>
            <p:ph idx="1"/>
          </p:nvPr>
        </p:nvSpPr>
        <p:spPr>
          <a:xfrm>
            <a:off x="677334" y="1724491"/>
            <a:ext cx="8596668" cy="5133509"/>
          </a:xfrm>
        </p:spPr>
        <p:txBody>
          <a:bodyPr>
            <a:normAutofit lnSpcReduction="10000"/>
          </a:bodyPr>
          <a:lstStyle/>
          <a:p>
            <a:pPr marL="0" marR="0" lvl="0" indent="0" algn="ctr" defTabSz="3429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212121">
                    <a:lumMod val="75000"/>
                  </a:srgbClr>
                </a:solidFill>
                <a:effectLst/>
                <a:uLnTx/>
                <a:uFillTx/>
                <a:latin typeface="+mj-lt"/>
                <a:ea typeface="+mn-ea"/>
                <a:cs typeface="+mn-cs"/>
              </a:rPr>
              <a:t>An </a:t>
            </a:r>
            <a:r>
              <a:rPr kumimoji="0" lang="en-US" sz="1400" b="1" i="0" u="sng" strike="noStrike" kern="1200" cap="none" spc="0" normalizeH="0" baseline="0" noProof="0" dirty="0">
                <a:ln>
                  <a:noFill/>
                </a:ln>
                <a:solidFill>
                  <a:srgbClr val="212121">
                    <a:lumMod val="75000"/>
                  </a:srgbClr>
                </a:solidFill>
                <a:effectLst/>
                <a:uLnTx/>
                <a:uFillTx/>
                <a:latin typeface="+mj-lt"/>
                <a:ea typeface="+mn-ea"/>
                <a:cs typeface="+mn-cs"/>
              </a:rPr>
              <a:t>illness, injury, impairment, or physical or mental condition</a:t>
            </a:r>
            <a:r>
              <a:rPr kumimoji="0" lang="en-US" sz="1400" b="0" i="0" u="none" strike="noStrike" kern="1200" cap="none" spc="0" normalizeH="0" baseline="0" noProof="0" dirty="0">
                <a:ln>
                  <a:noFill/>
                </a:ln>
                <a:solidFill>
                  <a:srgbClr val="212121">
                    <a:lumMod val="75000"/>
                  </a:srgbClr>
                </a:solidFill>
                <a:effectLst/>
                <a:uLnTx/>
                <a:uFillTx/>
                <a:latin typeface="+mj-lt"/>
                <a:ea typeface="+mn-ea"/>
                <a:cs typeface="+mn-cs"/>
              </a:rPr>
              <a:t> that involves:</a:t>
            </a:r>
          </a:p>
          <a:p>
            <a:pPr marL="0" marR="0" lvl="0" indent="0" algn="just" defTabSz="3429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212121">
                  <a:lumMod val="75000"/>
                </a:srgbClr>
              </a:solidFill>
              <a:effectLst/>
              <a:uLnTx/>
              <a:uFillTx/>
              <a:latin typeface="+mj-lt"/>
              <a:ea typeface="+mn-ea"/>
              <a:cs typeface="+mn-cs"/>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r>
              <a:rPr kumimoji="0" lang="en-US" sz="1400" b="0" i="0" u="none" strike="noStrike" kern="1200" cap="none" spc="0" normalizeH="0" baseline="0" noProof="0" dirty="0">
                <a:ln>
                  <a:noFill/>
                </a:ln>
                <a:solidFill>
                  <a:schemeClr val="tx1"/>
                </a:solidFill>
                <a:effectLst/>
                <a:uLnTx/>
                <a:uFillTx/>
                <a:latin typeface="+mj-lt"/>
                <a:ea typeface="+mn-ea"/>
                <a:cs typeface="+mn-cs"/>
              </a:rPr>
              <a:t>incapacity or treatment connected with inpatient care (i.e., an overnight stay) in a hospital, hospice, or residential medical care facility; or a period of incapacity requiring absence of more than </a:t>
            </a:r>
            <a:r>
              <a:rPr kumimoji="0" lang="en-US" sz="1400" b="1" i="1" u="none" strike="noStrike" kern="1200" cap="none" spc="0" normalizeH="0" baseline="0" noProof="0" dirty="0">
                <a:ln>
                  <a:noFill/>
                </a:ln>
                <a:solidFill>
                  <a:schemeClr val="tx1"/>
                </a:solidFill>
                <a:effectLst/>
                <a:uLnTx/>
                <a:uFillTx/>
                <a:latin typeface="+mj-lt"/>
                <a:ea typeface="+mn-ea"/>
                <a:cs typeface="+mn-cs"/>
              </a:rPr>
              <a:t>three (3) calendar days</a:t>
            </a:r>
            <a:r>
              <a:rPr kumimoji="0" lang="en-US" sz="1400" b="0" i="0" u="none" strike="noStrike" kern="1200" cap="none" spc="0" normalizeH="0" baseline="0" noProof="0" dirty="0">
                <a:ln>
                  <a:noFill/>
                </a:ln>
                <a:solidFill>
                  <a:schemeClr val="tx1"/>
                </a:solidFill>
                <a:effectLst/>
                <a:uLnTx/>
                <a:uFillTx/>
                <a:latin typeface="+mj-lt"/>
                <a:ea typeface="+mn-ea"/>
                <a:cs typeface="+mn-cs"/>
              </a:rPr>
              <a:t> from work, school, or other regular daily activities that also involves continuing treatment by (or under the supervision of) a health care provider; or</a:t>
            </a: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kumimoji="0" lang="en-US" sz="1400" b="0" i="0" u="none" strike="noStrike" kern="1200" cap="none" spc="0" normalizeH="0" baseline="0" noProof="0" dirty="0">
              <a:ln>
                <a:noFill/>
              </a:ln>
              <a:solidFill>
                <a:schemeClr val="tx1"/>
              </a:solidFill>
              <a:effectLst/>
              <a:uLnTx/>
              <a:uFillTx/>
              <a:latin typeface="+mj-lt"/>
              <a:ea typeface="+mn-ea"/>
              <a:cs typeface="+mn-cs"/>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r>
              <a:rPr kumimoji="0" lang="en-US" sz="1400" b="0" i="0" u="none" strike="noStrike" kern="1200" cap="none" spc="0" normalizeH="0" baseline="0" noProof="0" dirty="0">
                <a:ln>
                  <a:noFill/>
                </a:ln>
                <a:solidFill>
                  <a:schemeClr val="tx1"/>
                </a:solidFill>
                <a:effectLst/>
                <a:uLnTx/>
                <a:uFillTx/>
                <a:latin typeface="+mj-lt"/>
                <a:ea typeface="+mn-ea"/>
                <a:cs typeface="+mn-cs"/>
              </a:rPr>
              <a:t>incapacity due to </a:t>
            </a:r>
            <a:r>
              <a:rPr kumimoji="0" lang="en-US" sz="1400" b="1" i="1" u="none" strike="noStrike" kern="1200" cap="none" spc="0" normalizeH="0" baseline="0" noProof="0" dirty="0">
                <a:ln>
                  <a:noFill/>
                </a:ln>
                <a:solidFill>
                  <a:schemeClr val="tx1"/>
                </a:solidFill>
                <a:effectLst/>
                <a:uLnTx/>
                <a:uFillTx/>
                <a:latin typeface="+mj-lt"/>
                <a:ea typeface="+mn-ea"/>
                <a:cs typeface="+mn-cs"/>
              </a:rPr>
              <a:t>pregnancy</a:t>
            </a:r>
            <a:r>
              <a:rPr kumimoji="0" lang="en-US" sz="1400" b="0" i="0" u="none" strike="noStrike" kern="1200" cap="none" spc="0" normalizeH="0" baseline="0" noProof="0" dirty="0">
                <a:ln>
                  <a:noFill/>
                </a:ln>
                <a:solidFill>
                  <a:schemeClr val="tx1"/>
                </a:solidFill>
                <a:effectLst/>
                <a:uLnTx/>
                <a:uFillTx/>
                <a:latin typeface="+mj-lt"/>
                <a:ea typeface="+mn-ea"/>
                <a:cs typeface="+mn-cs"/>
              </a:rPr>
              <a:t>, or for prenatal care; or any period of incapacity (or treatment therefore) due to a </a:t>
            </a:r>
            <a:r>
              <a:rPr kumimoji="0" lang="en-US" sz="1400" b="1" i="1" u="none" strike="noStrike" kern="1200" cap="none" spc="0" normalizeH="0" baseline="0" noProof="0" dirty="0">
                <a:ln>
                  <a:noFill/>
                </a:ln>
                <a:solidFill>
                  <a:schemeClr val="tx1"/>
                </a:solidFill>
                <a:effectLst/>
                <a:uLnTx/>
                <a:uFillTx/>
                <a:latin typeface="+mj-lt"/>
                <a:ea typeface="+mn-ea"/>
                <a:cs typeface="+mn-cs"/>
              </a:rPr>
              <a:t>chronic serious health condition</a:t>
            </a:r>
            <a:r>
              <a:rPr kumimoji="0" lang="en-US" sz="1400" b="0" i="0" u="none" strike="noStrike" kern="1200" cap="none" spc="0" normalizeH="0" baseline="0" noProof="0" dirty="0">
                <a:ln>
                  <a:noFill/>
                </a:ln>
                <a:solidFill>
                  <a:schemeClr val="tx1"/>
                </a:solidFill>
                <a:effectLst/>
                <a:uLnTx/>
                <a:uFillTx/>
                <a:latin typeface="+mj-lt"/>
                <a:ea typeface="+mn-ea"/>
                <a:cs typeface="+mn-cs"/>
              </a:rPr>
              <a:t> (e.g., asthma, diabetes, epilepsy, etc.); or</a:t>
            </a: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lang="en-US" sz="1400" dirty="0">
              <a:solidFill>
                <a:schemeClr val="tx1"/>
              </a:solidFill>
              <a:latin typeface="+mj-lt"/>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r>
              <a:rPr lang="en-US" sz="1400" dirty="0">
                <a:solidFill>
                  <a:schemeClr val="tx1"/>
                </a:solidFill>
              </a:rPr>
              <a:t>incapacity that is </a:t>
            </a:r>
            <a:r>
              <a:rPr lang="en-US" sz="1400" b="1" i="1" dirty="0">
                <a:solidFill>
                  <a:schemeClr val="tx1"/>
                </a:solidFill>
              </a:rPr>
              <a:t>permanent</a:t>
            </a:r>
            <a:r>
              <a:rPr lang="en-US" sz="1400" dirty="0">
                <a:solidFill>
                  <a:schemeClr val="tx1"/>
                </a:solidFill>
              </a:rPr>
              <a:t> or long-term due to a condition for which treatment may not be effective (e.g., Alzheimer's, stroke, terminal diseases, etc.); or,</a:t>
            </a: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lang="en-US" sz="1400" dirty="0">
              <a:solidFill>
                <a:schemeClr val="tx1"/>
              </a:solidFill>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r>
              <a:rPr lang="en-US" sz="1400" dirty="0">
                <a:solidFill>
                  <a:schemeClr val="tx1"/>
                </a:solidFill>
              </a:rPr>
              <a:t>absences to receive </a:t>
            </a:r>
            <a:r>
              <a:rPr lang="en-US" sz="1400" b="1" i="1" dirty="0">
                <a:solidFill>
                  <a:schemeClr val="tx1"/>
                </a:solidFill>
              </a:rPr>
              <a:t>multiple treatments</a:t>
            </a:r>
            <a:r>
              <a:rPr lang="en-US" sz="1400" dirty="0">
                <a:solidFill>
                  <a:schemeClr val="tx1"/>
                </a:solidFill>
              </a:rPr>
              <a:t> (including any period of recovery therefrom) by, or on referral by, a health care provider for a condition that likely would result in incapacity of more than three consecutive days if left untreated (e.g., chemotherapy, physical therapy, dialysis, etc.).</a:t>
            </a: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kumimoji="0" lang="en-US" sz="1400" b="0" i="0" u="none" strike="noStrike" kern="1200" cap="none" spc="0" normalizeH="0" baseline="0" noProof="0" dirty="0">
              <a:ln>
                <a:noFill/>
              </a:ln>
              <a:solidFill>
                <a:srgbClr val="212121">
                  <a:lumMod val="75000"/>
                </a:srgbClr>
              </a:solidFill>
              <a:effectLst/>
              <a:uLnTx/>
              <a:uFillTx/>
              <a:latin typeface="Garamond" panose="02020404030301010803"/>
              <a:ea typeface="+mn-ea"/>
              <a:cs typeface="+mn-cs"/>
            </a:endParaRPr>
          </a:p>
          <a:p>
            <a:pPr marL="257175" marR="0" lvl="0" indent="-257175" algn="just" defTabSz="342900" rtl="0" eaLnBrk="0" fontAlgn="base" latinLnBrk="0" hangingPunct="0">
              <a:lnSpc>
                <a:spcPct val="100000"/>
              </a:lnSpc>
              <a:spcBef>
                <a:spcPct val="0"/>
              </a:spcBef>
              <a:spcAft>
                <a:spcPct val="0"/>
              </a:spcAft>
              <a:buClrTx/>
              <a:buSzTx/>
              <a:buFont typeface="+mj-lt"/>
              <a:buAutoNum type="arabicPeriod"/>
              <a:tabLst/>
              <a:defRPr/>
            </a:pPr>
            <a:endParaRPr lang="en-US" sz="1400" dirty="0">
              <a:solidFill>
                <a:srgbClr val="212121">
                  <a:lumMod val="75000"/>
                </a:srgbClr>
              </a:solidFill>
              <a:latin typeface="Garamond" panose="02020404030301010803"/>
            </a:endParaRPr>
          </a:p>
          <a:p>
            <a:pPr algn="just" defTabSz="342900" eaLnBrk="0" fontAlgn="base" hangingPunct="0">
              <a:spcBef>
                <a:spcPct val="0"/>
              </a:spcBef>
              <a:spcAft>
                <a:spcPct val="0"/>
              </a:spcAft>
              <a:buClrTx/>
              <a:buSzTx/>
              <a:defRPr/>
            </a:pPr>
            <a:r>
              <a:rPr kumimoji="0" lang="en-US" sz="2000" b="0" i="0" u="none" strike="noStrike" kern="1200" cap="none" spc="0" normalizeH="0" baseline="0" noProof="0" dirty="0">
                <a:ln>
                  <a:noFill/>
                </a:ln>
                <a:solidFill>
                  <a:srgbClr val="212121">
                    <a:lumMod val="75000"/>
                  </a:srgbClr>
                </a:solidFill>
                <a:effectLst/>
                <a:uLnTx/>
                <a:uFillTx/>
                <a:latin typeface="Garamond" panose="02020404030301010803"/>
                <a:ea typeface="+mn-ea"/>
                <a:cs typeface="+mn-cs"/>
              </a:rPr>
              <a:t>In the case of “on-the-job” injuries, FMLA and workers’ compensation </a:t>
            </a:r>
            <a:r>
              <a:rPr kumimoji="0" lang="en-US" sz="2000" b="0" i="1" u="sng" strike="noStrike" kern="1200" cap="none" spc="0" normalizeH="0" baseline="0" noProof="0" dirty="0">
                <a:ln>
                  <a:noFill/>
                </a:ln>
                <a:solidFill>
                  <a:srgbClr val="212121">
                    <a:lumMod val="75000"/>
                  </a:srgbClr>
                </a:solidFill>
                <a:effectLst/>
                <a:uLnTx/>
                <a:uFillTx/>
                <a:latin typeface="Garamond" panose="02020404030301010803"/>
                <a:ea typeface="+mn-ea"/>
                <a:cs typeface="+mn-cs"/>
              </a:rPr>
              <a:t>may</a:t>
            </a:r>
            <a:r>
              <a:rPr kumimoji="0" lang="en-US" sz="2000" b="0" u="none" strike="noStrike" kern="1200" cap="none" spc="0" normalizeH="0" baseline="0" noProof="0" dirty="0">
                <a:ln>
                  <a:noFill/>
                </a:ln>
                <a:solidFill>
                  <a:srgbClr val="212121">
                    <a:lumMod val="75000"/>
                  </a:srgbClr>
                </a:solidFill>
                <a:effectLst/>
                <a:uLnTx/>
                <a:uFillTx/>
                <a:latin typeface="Garamond" panose="02020404030301010803"/>
                <a:ea typeface="+mn-ea"/>
                <a:cs typeface="+mn-cs"/>
              </a:rPr>
              <a:t> run together. </a:t>
            </a:r>
          </a:p>
          <a:p>
            <a:pPr lvl="1" algn="just" defTabSz="342900" eaLnBrk="0" fontAlgn="base" hangingPunct="0">
              <a:spcBef>
                <a:spcPct val="0"/>
              </a:spcBef>
              <a:spcAft>
                <a:spcPct val="0"/>
              </a:spcAft>
              <a:buClrTx/>
              <a:buSzTx/>
              <a:defRPr/>
            </a:pPr>
            <a:r>
              <a:rPr lang="en-US" i="0" dirty="0">
                <a:solidFill>
                  <a:srgbClr val="212121">
                    <a:lumMod val="75000"/>
                  </a:srgbClr>
                </a:solidFill>
                <a:latin typeface="Garamond" panose="02020404030301010803"/>
              </a:rPr>
              <a:t>The reason for the absence must be due to a qualifying serious health condition. </a:t>
            </a:r>
          </a:p>
          <a:p>
            <a:pPr lvl="1" algn="just" defTabSz="342900" eaLnBrk="0" fontAlgn="base" hangingPunct="0">
              <a:spcBef>
                <a:spcPct val="0"/>
              </a:spcBef>
              <a:spcAft>
                <a:spcPct val="0"/>
              </a:spcAft>
              <a:buClrTx/>
              <a:buSzTx/>
              <a:defRPr/>
            </a:pPr>
            <a:r>
              <a:rPr lang="en-US" i="0" dirty="0">
                <a:solidFill>
                  <a:srgbClr val="212121">
                    <a:lumMod val="75000"/>
                  </a:srgbClr>
                </a:solidFill>
                <a:latin typeface="Garamond" panose="02020404030301010803"/>
              </a:rPr>
              <a:t>The employer must properly notify the employee in writing that the leave will be counted as FMLA leave.  </a:t>
            </a:r>
            <a:endParaRPr kumimoji="0" lang="en-US" b="0" i="0" u="none" strike="noStrike" kern="1200" cap="none" spc="0" normalizeH="0" baseline="0" noProof="0" dirty="0">
              <a:ln>
                <a:noFill/>
              </a:ln>
              <a:solidFill>
                <a:srgbClr val="212121">
                  <a:lumMod val="75000"/>
                </a:srgbClr>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2462546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BD162-64F5-362D-5290-A63D5B90EF21}"/>
              </a:ext>
            </a:extLst>
          </p:cNvPr>
          <p:cNvSpPr>
            <a:spLocks noGrp="1"/>
          </p:cNvSpPr>
          <p:nvPr>
            <p:ph type="title"/>
          </p:nvPr>
        </p:nvSpPr>
        <p:spPr/>
        <p:txBody>
          <a:bodyPr/>
          <a:lstStyle/>
          <a:p>
            <a:r>
              <a:rPr lang="en-US" dirty="0"/>
              <a:t>Initiation of FMLA Leave</a:t>
            </a:r>
          </a:p>
        </p:txBody>
      </p:sp>
      <p:sp>
        <p:nvSpPr>
          <p:cNvPr id="3" name="Content Placeholder 2">
            <a:extLst>
              <a:ext uri="{FF2B5EF4-FFF2-40B4-BE49-F238E27FC236}">
                <a16:creationId xmlns:a16="http://schemas.microsoft.com/office/drawing/2014/main" id="{A26E9DD4-DC14-D853-4DB6-6F856846D0FF}"/>
              </a:ext>
            </a:extLst>
          </p:cNvPr>
          <p:cNvSpPr>
            <a:spLocks noGrp="1"/>
          </p:cNvSpPr>
          <p:nvPr>
            <p:ph idx="1"/>
          </p:nvPr>
        </p:nvSpPr>
        <p:spPr/>
        <p:txBody>
          <a:bodyPr/>
          <a:lstStyle/>
          <a:p>
            <a:r>
              <a:rPr lang="en-US" dirty="0"/>
              <a:t>The employee does not need to specifically mention FMLA, but must—</a:t>
            </a:r>
          </a:p>
          <a:p>
            <a:pPr lvl="1"/>
            <a:r>
              <a:rPr lang="en-US" dirty="0"/>
              <a:t>Provide sufficient information for the employer to recognize leave may be covered by the FMLA</a:t>
            </a:r>
          </a:p>
          <a:p>
            <a:pPr lvl="1"/>
            <a:r>
              <a:rPr lang="en-US" dirty="0"/>
              <a:t>Once an employee’s leave has been approved for a particular FMLA leave reason, if additional leave is needed for the same reason, the employee must specifically reference the qualifying reason or need for FMLA leave in subsequent requests</a:t>
            </a:r>
          </a:p>
          <a:p>
            <a:r>
              <a:rPr lang="en-US" dirty="0"/>
              <a:t>Timing</a:t>
            </a:r>
          </a:p>
          <a:p>
            <a:pPr lvl="1"/>
            <a:r>
              <a:rPr lang="en-US" dirty="0"/>
              <a:t>If the need for FMLA leave is </a:t>
            </a:r>
            <a:r>
              <a:rPr lang="en-US" b="1" u="sng" dirty="0"/>
              <a:t>foreseeable</a:t>
            </a:r>
            <a:r>
              <a:rPr lang="en-US" dirty="0"/>
              <a:t> </a:t>
            </a:r>
            <a:r>
              <a:rPr lang="en-US" dirty="0">
                <a:sym typeface="Wingdings" panose="05000000000000000000" pitchFamily="2" charset="2"/>
              </a:rPr>
              <a:t> </a:t>
            </a:r>
            <a:r>
              <a:rPr lang="en-US" b="1" u="sng" dirty="0"/>
              <a:t>30 days notice</a:t>
            </a:r>
            <a:r>
              <a:rPr lang="en-US" dirty="0"/>
              <a:t>, or if 30 days is not possible or practicable, </a:t>
            </a:r>
            <a:r>
              <a:rPr lang="en-US" b="1" u="sng" dirty="0"/>
              <a:t>as soon as practicable</a:t>
            </a:r>
          </a:p>
          <a:p>
            <a:pPr lvl="1"/>
            <a:r>
              <a:rPr lang="en-US" dirty="0"/>
              <a:t>If the need for FMLA leave is </a:t>
            </a:r>
            <a:r>
              <a:rPr lang="en-US" b="1" u="sng" dirty="0"/>
              <a:t>not foreseeable</a:t>
            </a:r>
            <a:r>
              <a:rPr lang="en-US" dirty="0"/>
              <a:t> </a:t>
            </a:r>
            <a:r>
              <a:rPr lang="en-US" dirty="0">
                <a:sym typeface="Wingdings" panose="05000000000000000000" pitchFamily="2" charset="2"/>
              </a:rPr>
              <a:t> as soon as practicable</a:t>
            </a:r>
            <a:endParaRPr lang="en-US" dirty="0"/>
          </a:p>
        </p:txBody>
      </p:sp>
    </p:spTree>
    <p:extLst>
      <p:ext uri="{BB962C8B-B14F-4D97-AF65-F5344CB8AC3E}">
        <p14:creationId xmlns:p14="http://schemas.microsoft.com/office/powerpoint/2010/main" val="717888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0CE1D-4B64-EA20-8441-02335C047B7D}"/>
              </a:ext>
            </a:extLst>
          </p:cNvPr>
          <p:cNvSpPr>
            <a:spLocks noGrp="1"/>
          </p:cNvSpPr>
          <p:nvPr>
            <p:ph type="title"/>
          </p:nvPr>
        </p:nvSpPr>
        <p:spPr/>
        <p:txBody>
          <a:bodyPr/>
          <a:lstStyle/>
          <a:p>
            <a:r>
              <a:rPr lang="en-US" dirty="0"/>
              <a:t>Designation of Leave Notice</a:t>
            </a:r>
          </a:p>
        </p:txBody>
      </p:sp>
      <p:sp>
        <p:nvSpPr>
          <p:cNvPr id="3" name="Content Placeholder 2">
            <a:extLst>
              <a:ext uri="{FF2B5EF4-FFF2-40B4-BE49-F238E27FC236}">
                <a16:creationId xmlns:a16="http://schemas.microsoft.com/office/drawing/2014/main" id="{AF9408B9-09A0-5B32-1EBE-803A4100EFF4}"/>
              </a:ext>
            </a:extLst>
          </p:cNvPr>
          <p:cNvSpPr>
            <a:spLocks noGrp="1"/>
          </p:cNvSpPr>
          <p:nvPr>
            <p:ph idx="1"/>
          </p:nvPr>
        </p:nvSpPr>
        <p:spPr/>
        <p:txBody>
          <a:bodyPr/>
          <a:lstStyle/>
          <a:p>
            <a:r>
              <a:rPr lang="en-US" dirty="0"/>
              <a:t>Must be in writing and include designation determination, substitution of paid leave information, and fitness for duty information</a:t>
            </a:r>
          </a:p>
          <a:p>
            <a:r>
              <a:rPr lang="en-US" dirty="0"/>
              <a:t>Must provide the amount of leave that is designated and will be counted against the employee’s leave entitlement, if known</a:t>
            </a:r>
          </a:p>
          <a:p>
            <a:r>
              <a:rPr lang="en-US" dirty="0"/>
              <a:t>If leave is determined not to be FMLA qualifying, notice may be a simple written statement that the leave does not qualify</a:t>
            </a:r>
          </a:p>
          <a:p>
            <a:r>
              <a:rPr lang="en-US" dirty="0"/>
              <a:t>Retroactive designation permitted if no harm to employee from failure to timely designate</a:t>
            </a:r>
          </a:p>
        </p:txBody>
      </p:sp>
    </p:spTree>
    <p:extLst>
      <p:ext uri="{BB962C8B-B14F-4D97-AF65-F5344CB8AC3E}">
        <p14:creationId xmlns:p14="http://schemas.microsoft.com/office/powerpoint/2010/main" val="2149225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9BBD0-F988-733D-887C-957B54A8C601}"/>
              </a:ext>
            </a:extLst>
          </p:cNvPr>
          <p:cNvSpPr>
            <a:spLocks noGrp="1"/>
          </p:cNvSpPr>
          <p:nvPr>
            <p:ph type="title"/>
          </p:nvPr>
        </p:nvSpPr>
        <p:spPr/>
        <p:txBody>
          <a:bodyPr/>
          <a:lstStyle/>
          <a:p>
            <a:r>
              <a:rPr lang="en-US" dirty="0"/>
              <a:t>Use of Paid Leave Benefits During FMLA Leave</a:t>
            </a:r>
          </a:p>
        </p:txBody>
      </p:sp>
      <p:sp>
        <p:nvSpPr>
          <p:cNvPr id="3" name="Content Placeholder 2">
            <a:extLst>
              <a:ext uri="{FF2B5EF4-FFF2-40B4-BE49-F238E27FC236}">
                <a16:creationId xmlns:a16="http://schemas.microsoft.com/office/drawing/2014/main" id="{AAE05982-35E4-2309-9F85-1CF1A7B48C2D}"/>
              </a:ext>
            </a:extLst>
          </p:cNvPr>
          <p:cNvSpPr>
            <a:spLocks noGrp="1"/>
          </p:cNvSpPr>
          <p:nvPr>
            <p:ph idx="1"/>
          </p:nvPr>
        </p:nvSpPr>
        <p:spPr/>
        <p:txBody>
          <a:bodyPr>
            <a:normAutofit fontScale="92500" lnSpcReduction="10000"/>
          </a:bodyPr>
          <a:lstStyle/>
          <a:p>
            <a:r>
              <a:rPr lang="en-US" dirty="0"/>
              <a:t>Employees may choose or employers may require employees to use accrued paid leave, such as vacation or sick leave, if applicable, at the same time FMLA leave is used</a:t>
            </a:r>
          </a:p>
          <a:p>
            <a:r>
              <a:rPr lang="en-US" dirty="0"/>
              <a:t>Employees may be eligible to use other benefits while they are using FMLA leave, including—</a:t>
            </a:r>
          </a:p>
          <a:p>
            <a:pPr lvl="1"/>
            <a:r>
              <a:rPr lang="en-US" dirty="0"/>
              <a:t>Workers’ compensation</a:t>
            </a:r>
          </a:p>
          <a:p>
            <a:pPr lvl="1"/>
            <a:r>
              <a:rPr lang="en-US" dirty="0"/>
              <a:t>Short-term disability</a:t>
            </a:r>
          </a:p>
          <a:p>
            <a:pPr lvl="1"/>
            <a:r>
              <a:rPr lang="en-US" dirty="0"/>
              <a:t>Leave provided as an accommodation under the Americans with Disabilities Act (ADA)</a:t>
            </a:r>
          </a:p>
          <a:p>
            <a:pPr lvl="1"/>
            <a:r>
              <a:rPr lang="en-US" dirty="0"/>
              <a:t>Paid leave mandated under state or local law</a:t>
            </a:r>
          </a:p>
          <a:p>
            <a:r>
              <a:rPr lang="en-US" dirty="0"/>
              <a:t>Some past practices or collective negotiation agreements may require that accrued leave is first used before FMLA leave is applied.</a:t>
            </a:r>
          </a:p>
          <a:p>
            <a:pPr lvl="1"/>
            <a:r>
              <a:rPr lang="en-US" dirty="0"/>
              <a:t>See Lumberton Tp. Bd. Of Ed., P.E.R.C. No. 2002-13, 27 NJPER 372, aff’d 28 NJPER 427 (</a:t>
            </a:r>
            <a:r>
              <a:rPr lang="en-US" dirty="0" err="1"/>
              <a:t>App.Div</a:t>
            </a:r>
            <a:r>
              <a:rPr lang="en-US" dirty="0"/>
              <a:t>. 2002)</a:t>
            </a:r>
          </a:p>
          <a:p>
            <a:pPr lvl="1"/>
            <a:endParaRPr lang="en-US" dirty="0"/>
          </a:p>
        </p:txBody>
      </p:sp>
    </p:spTree>
    <p:extLst>
      <p:ext uri="{BB962C8B-B14F-4D97-AF65-F5344CB8AC3E}">
        <p14:creationId xmlns:p14="http://schemas.microsoft.com/office/powerpoint/2010/main" val="2052947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2F1DE-9DA9-5F33-B8CE-6999579B1416}"/>
              </a:ext>
            </a:extLst>
          </p:cNvPr>
          <p:cNvSpPr>
            <a:spLocks noGrp="1"/>
          </p:cNvSpPr>
          <p:nvPr>
            <p:ph type="title"/>
          </p:nvPr>
        </p:nvSpPr>
        <p:spPr/>
        <p:txBody>
          <a:bodyPr/>
          <a:lstStyle/>
          <a:p>
            <a:r>
              <a:rPr lang="en-US" dirty="0"/>
              <a:t>Leave Certification, Generally</a:t>
            </a:r>
          </a:p>
        </p:txBody>
      </p:sp>
      <p:sp>
        <p:nvSpPr>
          <p:cNvPr id="3" name="Content Placeholder 2">
            <a:extLst>
              <a:ext uri="{FF2B5EF4-FFF2-40B4-BE49-F238E27FC236}">
                <a16:creationId xmlns:a16="http://schemas.microsoft.com/office/drawing/2014/main" id="{949D9FFB-53CD-6C8E-3150-34930D6800CD}"/>
              </a:ext>
            </a:extLst>
          </p:cNvPr>
          <p:cNvSpPr>
            <a:spLocks noGrp="1"/>
          </p:cNvSpPr>
          <p:nvPr>
            <p:ph idx="1"/>
          </p:nvPr>
        </p:nvSpPr>
        <p:spPr/>
        <p:txBody>
          <a:bodyPr/>
          <a:lstStyle/>
          <a:p>
            <a:r>
              <a:rPr lang="en-US" dirty="0"/>
              <a:t>Employer may request certification of serious health condition, qualifying exigency, or serious injury or illness of a covered servicemember</a:t>
            </a:r>
          </a:p>
          <a:p>
            <a:pPr lvl="1"/>
            <a:r>
              <a:rPr lang="en-US" dirty="0"/>
              <a:t>The Employer must notify the employee of request in writing within 5 days of learning of the FMLA leave need</a:t>
            </a:r>
          </a:p>
          <a:p>
            <a:pPr lvl="1"/>
            <a:r>
              <a:rPr lang="en-US" dirty="0"/>
              <a:t>Must allow employee </a:t>
            </a:r>
            <a:r>
              <a:rPr lang="en-US" b="1" u="sng" dirty="0"/>
              <a:t>at least fifteen (15) calendar days </a:t>
            </a:r>
            <a:r>
              <a:rPr lang="en-US" dirty="0"/>
              <a:t>to submit</a:t>
            </a:r>
          </a:p>
          <a:p>
            <a:r>
              <a:rPr lang="en-US" dirty="0"/>
              <a:t>Employee is responsible for cost associated with obtaining certification</a:t>
            </a:r>
          </a:p>
        </p:txBody>
      </p:sp>
    </p:spTree>
    <p:extLst>
      <p:ext uri="{BB962C8B-B14F-4D97-AF65-F5344CB8AC3E}">
        <p14:creationId xmlns:p14="http://schemas.microsoft.com/office/powerpoint/2010/main" val="21233800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21A34-D7D6-48E2-14EC-D4573C4B4ACF}"/>
              </a:ext>
            </a:extLst>
          </p:cNvPr>
          <p:cNvSpPr>
            <a:spLocks noGrp="1"/>
          </p:cNvSpPr>
          <p:nvPr>
            <p:ph type="title"/>
          </p:nvPr>
        </p:nvSpPr>
        <p:spPr/>
        <p:txBody>
          <a:bodyPr/>
          <a:lstStyle/>
          <a:p>
            <a:r>
              <a:rPr lang="en-US" dirty="0"/>
              <a:t>Serious Health Condition Certification</a:t>
            </a:r>
          </a:p>
        </p:txBody>
      </p:sp>
      <p:sp>
        <p:nvSpPr>
          <p:cNvPr id="3" name="Content Placeholder 2">
            <a:extLst>
              <a:ext uri="{FF2B5EF4-FFF2-40B4-BE49-F238E27FC236}">
                <a16:creationId xmlns:a16="http://schemas.microsoft.com/office/drawing/2014/main" id="{6FC1EED1-0185-EE1E-81DD-9C1BC0494C95}"/>
              </a:ext>
            </a:extLst>
          </p:cNvPr>
          <p:cNvSpPr>
            <a:spLocks noGrp="1"/>
          </p:cNvSpPr>
          <p:nvPr>
            <p:ph idx="1"/>
          </p:nvPr>
        </p:nvSpPr>
        <p:spPr/>
        <p:txBody>
          <a:bodyPr/>
          <a:lstStyle/>
          <a:p>
            <a:r>
              <a:rPr lang="en-US" dirty="0"/>
              <a:t>Medical facts appropriate for inclusion will vary</a:t>
            </a:r>
          </a:p>
          <a:p>
            <a:r>
              <a:rPr lang="en-US" dirty="0"/>
              <a:t>Second and third opinions at employer’s cost</a:t>
            </a:r>
          </a:p>
          <a:p>
            <a:pPr lvl="1"/>
            <a:r>
              <a:rPr lang="en-US" dirty="0"/>
              <a:t>If the employer has reasons to doubt the validity of the certification, they may require a second opinion</a:t>
            </a:r>
          </a:p>
          <a:p>
            <a:pPr lvl="1"/>
            <a:r>
              <a:rPr lang="en-US" dirty="0"/>
              <a:t>May require a third opinion by provider agreed to by both employee and employer if the first and second opinions differ</a:t>
            </a:r>
          </a:p>
          <a:p>
            <a:r>
              <a:rPr lang="en-US" dirty="0"/>
              <a:t>Recertification if need continues for an extended period or if it changes significantly</a:t>
            </a:r>
          </a:p>
        </p:txBody>
      </p:sp>
    </p:spTree>
    <p:extLst>
      <p:ext uri="{BB962C8B-B14F-4D97-AF65-F5344CB8AC3E}">
        <p14:creationId xmlns:p14="http://schemas.microsoft.com/office/powerpoint/2010/main" val="2675035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E0C52-B8F2-E1F4-1FE8-B4640E31322D}"/>
              </a:ext>
            </a:extLst>
          </p:cNvPr>
          <p:cNvSpPr>
            <a:spLocks noGrp="1"/>
          </p:cNvSpPr>
          <p:nvPr>
            <p:ph type="title"/>
          </p:nvPr>
        </p:nvSpPr>
        <p:spPr/>
        <p:txBody>
          <a:bodyPr/>
          <a:lstStyle/>
          <a:p>
            <a:r>
              <a:rPr lang="en-US" dirty="0"/>
              <a:t>Incomplete or Insufficient Certification</a:t>
            </a:r>
          </a:p>
        </p:txBody>
      </p:sp>
      <p:sp>
        <p:nvSpPr>
          <p:cNvPr id="3" name="Content Placeholder 2">
            <a:extLst>
              <a:ext uri="{FF2B5EF4-FFF2-40B4-BE49-F238E27FC236}">
                <a16:creationId xmlns:a16="http://schemas.microsoft.com/office/drawing/2014/main" id="{3E08F9EC-0DA5-8DEC-AF58-671AE3E8D891}"/>
              </a:ext>
            </a:extLst>
          </p:cNvPr>
          <p:cNvSpPr>
            <a:spLocks noGrp="1"/>
          </p:cNvSpPr>
          <p:nvPr>
            <p:ph idx="1"/>
          </p:nvPr>
        </p:nvSpPr>
        <p:spPr/>
        <p:txBody>
          <a:bodyPr/>
          <a:lstStyle/>
          <a:p>
            <a:r>
              <a:rPr lang="en-US" dirty="0"/>
              <a:t>Employer must give employee written notice and at least 7 calendar days to resubmit</a:t>
            </a:r>
          </a:p>
          <a:p>
            <a:pPr lvl="1"/>
            <a:r>
              <a:rPr lang="en-US" dirty="0"/>
              <a:t>Incomplete: one or more applicable entries not completed</a:t>
            </a:r>
          </a:p>
          <a:p>
            <a:pPr lvl="1"/>
            <a:r>
              <a:rPr lang="en-US" dirty="0"/>
              <a:t>Insufficient: information is vague, ambiguous, or non-responsive</a:t>
            </a:r>
          </a:p>
          <a:p>
            <a:r>
              <a:rPr lang="en-US" dirty="0"/>
              <a:t>Employer, but not the employee’s supervisor, may contact health care provider to authenticate or clarify the certification but may never request additional information from the provider if they have received a complete and sufficient certification. </a:t>
            </a:r>
          </a:p>
        </p:txBody>
      </p:sp>
    </p:spTree>
    <p:extLst>
      <p:ext uri="{BB962C8B-B14F-4D97-AF65-F5344CB8AC3E}">
        <p14:creationId xmlns:p14="http://schemas.microsoft.com/office/powerpoint/2010/main" val="4228293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DC578-9CAA-7981-A1BE-D7CC3B2A19C7}"/>
              </a:ext>
            </a:extLst>
          </p:cNvPr>
          <p:cNvSpPr>
            <a:spLocks noGrp="1"/>
          </p:cNvSpPr>
          <p:nvPr>
            <p:ph type="title"/>
          </p:nvPr>
        </p:nvSpPr>
        <p:spPr/>
        <p:txBody>
          <a:bodyPr/>
          <a:lstStyle/>
          <a:p>
            <a:r>
              <a:rPr lang="en-US" dirty="0"/>
              <a:t>Fitness for Duty Certification</a:t>
            </a:r>
          </a:p>
        </p:txBody>
      </p:sp>
      <p:sp>
        <p:nvSpPr>
          <p:cNvPr id="3" name="Content Placeholder 2">
            <a:extLst>
              <a:ext uri="{FF2B5EF4-FFF2-40B4-BE49-F238E27FC236}">
                <a16:creationId xmlns:a16="http://schemas.microsoft.com/office/drawing/2014/main" id="{7CA3398E-1D0F-7534-D6AA-C5A0807C1108}"/>
              </a:ext>
            </a:extLst>
          </p:cNvPr>
          <p:cNvSpPr>
            <a:spLocks noGrp="1"/>
          </p:cNvSpPr>
          <p:nvPr>
            <p:ph idx="1"/>
          </p:nvPr>
        </p:nvSpPr>
        <p:spPr/>
        <p:txBody>
          <a:bodyPr/>
          <a:lstStyle/>
          <a:p>
            <a:r>
              <a:rPr lang="en-US" dirty="0"/>
              <a:t>For an employee’s own serious health condition, employers may require certification that the employee is able to resume work</a:t>
            </a:r>
          </a:p>
          <a:p>
            <a:pPr lvl="1"/>
            <a:r>
              <a:rPr lang="en-US" dirty="0"/>
              <a:t>Employer must have a uniformly-applied policy or practice of requiring fitness-for-duty certification for all similarly-situated employees</a:t>
            </a:r>
          </a:p>
          <a:p>
            <a:pPr lvl="1"/>
            <a:r>
              <a:rPr lang="en-US" dirty="0"/>
              <a:t>There is a section in the Designation Form that notifies the employee of the Fitness for Duty requirement.</a:t>
            </a:r>
          </a:p>
          <a:p>
            <a:pPr lvl="2"/>
            <a:r>
              <a:rPr lang="en-US" dirty="0"/>
              <a:t>Tip: Include the employee’s job description if a fitness for duty evaluation is required.</a:t>
            </a:r>
          </a:p>
          <a:p>
            <a:r>
              <a:rPr lang="en-US" dirty="0"/>
              <a:t>If collective bargaining agreement is in place, it governs the return to work</a:t>
            </a:r>
          </a:p>
          <a:p>
            <a:r>
              <a:rPr lang="en-US" dirty="0"/>
              <a:t>Not permitted for intermittent or reduced schedule leave unless reasonable safety concerns exist</a:t>
            </a:r>
          </a:p>
          <a:p>
            <a:r>
              <a:rPr lang="en-US" dirty="0"/>
              <a:t>Employee responsible for any cost associated with acquiring certification</a:t>
            </a:r>
          </a:p>
        </p:txBody>
      </p:sp>
    </p:spTree>
    <p:extLst>
      <p:ext uri="{BB962C8B-B14F-4D97-AF65-F5344CB8AC3E}">
        <p14:creationId xmlns:p14="http://schemas.microsoft.com/office/powerpoint/2010/main" val="757493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6CF86-C3F3-FAE5-8D52-17B92DF5E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B2C8EA-B849-6F61-8E2B-B691497F2546}"/>
              </a:ext>
            </a:extLst>
          </p:cNvPr>
          <p:cNvSpPr>
            <a:spLocks noGrp="1"/>
          </p:cNvSpPr>
          <p:nvPr>
            <p:ph type="title"/>
          </p:nvPr>
        </p:nvSpPr>
        <p:spPr/>
        <p:txBody>
          <a:bodyPr/>
          <a:lstStyle/>
          <a:p>
            <a:r>
              <a:rPr lang="en-US" dirty="0"/>
              <a:t>Counting FMLA Weeks</a:t>
            </a:r>
          </a:p>
        </p:txBody>
      </p:sp>
      <p:sp>
        <p:nvSpPr>
          <p:cNvPr id="3" name="Content Placeholder 2">
            <a:extLst>
              <a:ext uri="{FF2B5EF4-FFF2-40B4-BE49-F238E27FC236}">
                <a16:creationId xmlns:a16="http://schemas.microsoft.com/office/drawing/2014/main" id="{5D69814A-2BAB-342D-61F3-67D511C3EA04}"/>
              </a:ext>
            </a:extLst>
          </p:cNvPr>
          <p:cNvSpPr>
            <a:spLocks noGrp="1"/>
          </p:cNvSpPr>
          <p:nvPr>
            <p:ph idx="1"/>
          </p:nvPr>
        </p:nvSpPr>
        <p:spPr>
          <a:xfrm>
            <a:off x="677334" y="1833043"/>
            <a:ext cx="8596668" cy="3880773"/>
          </a:xfrm>
        </p:spPr>
        <p:txBody>
          <a:bodyPr>
            <a:normAutofit fontScale="85000" lnSpcReduction="20000"/>
          </a:bodyPr>
          <a:lstStyle/>
          <a:p>
            <a:r>
              <a:rPr lang="en-US" dirty="0"/>
              <a:t>Employee’s entitlement is 12 weeks of leave in a 12-month period</a:t>
            </a:r>
          </a:p>
          <a:p>
            <a:pPr lvl="1"/>
            <a:r>
              <a:rPr lang="en-US" dirty="0"/>
              <a:t>Employer’s policy will identify whether the 12-month period is fixed, rolling or starts from the date of the employee’s first use.</a:t>
            </a:r>
          </a:p>
          <a:p>
            <a:r>
              <a:rPr lang="en-US" dirty="0"/>
              <a:t>Leave Is Counted in Terms of Workweeks</a:t>
            </a:r>
          </a:p>
          <a:p>
            <a:pPr lvl="1"/>
            <a:r>
              <a:rPr lang="en-US" dirty="0"/>
              <a:t>Ex)  An employee who typically works a 5 day, 40-hour week, takes FMLA intermittent leave for 3 days, or 24 hours.  The employee has used 3/5 of a workweek of FMLA leave. </a:t>
            </a:r>
          </a:p>
          <a:p>
            <a:r>
              <a:rPr lang="en-US" dirty="0"/>
              <a:t>Breaks/Holidays Occurring In the Middle of a Consecutive FMLA Leave</a:t>
            </a:r>
          </a:p>
          <a:p>
            <a:pPr lvl="1"/>
            <a:r>
              <a:rPr lang="en-US" dirty="0"/>
              <a:t>The fact that a holiday may occur within a week taken as FMLA leave has no effect and the entire workweek is counted as a week of FMLA leave.</a:t>
            </a:r>
          </a:p>
          <a:p>
            <a:pPr lvl="1"/>
            <a:r>
              <a:rPr lang="en-US" b="1" dirty="0"/>
              <a:t>BUT</a:t>
            </a:r>
            <a:r>
              <a:rPr lang="en-US" dirty="0"/>
              <a:t> if the employer’s activities have ceased for one or more weeks (e.g., school closing for winter or spring recess) the days that the employer’s activities have ceased do </a:t>
            </a:r>
            <a:r>
              <a:rPr lang="en-US" b="1" u="sng" dirty="0"/>
              <a:t>not</a:t>
            </a:r>
            <a:r>
              <a:rPr lang="en-US" dirty="0"/>
              <a:t> count towards the employee’s FMLA leave entitlement. </a:t>
            </a:r>
          </a:p>
          <a:p>
            <a:r>
              <a:rPr lang="en-US" dirty="0"/>
              <a:t>School Employees, specifically teachers, may be required to extend their leave </a:t>
            </a:r>
            <a:r>
              <a:rPr lang="en-US"/>
              <a:t>if it </a:t>
            </a:r>
            <a:r>
              <a:rPr lang="en-US" dirty="0"/>
              <a:t>begins within 5 weeks of the end of the academic term and will last at least 3 weeks, or if the employee would return from leave within the last 3 weeks of the academic term.</a:t>
            </a:r>
          </a:p>
        </p:txBody>
      </p:sp>
    </p:spTree>
    <p:extLst>
      <p:ext uri="{BB962C8B-B14F-4D97-AF65-F5344CB8AC3E}">
        <p14:creationId xmlns:p14="http://schemas.microsoft.com/office/powerpoint/2010/main" val="2737161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E9ABE-76E7-206C-6F33-C90E9F07EFAD}"/>
              </a:ext>
            </a:extLst>
          </p:cNvPr>
          <p:cNvSpPr>
            <a:spLocks noGrp="1"/>
          </p:cNvSpPr>
          <p:nvPr>
            <p:ph type="title"/>
          </p:nvPr>
        </p:nvSpPr>
        <p:spPr/>
        <p:txBody>
          <a:bodyPr/>
          <a:lstStyle/>
          <a:p>
            <a:r>
              <a:rPr lang="en-US" dirty="0"/>
              <a:t>Job-Protected Leave</a:t>
            </a:r>
          </a:p>
        </p:txBody>
      </p:sp>
      <p:sp>
        <p:nvSpPr>
          <p:cNvPr id="3" name="Content Placeholder 2">
            <a:extLst>
              <a:ext uri="{FF2B5EF4-FFF2-40B4-BE49-F238E27FC236}">
                <a16:creationId xmlns:a16="http://schemas.microsoft.com/office/drawing/2014/main" id="{8594CCE9-6C2B-632D-2658-C92509748378}"/>
              </a:ext>
            </a:extLst>
          </p:cNvPr>
          <p:cNvSpPr>
            <a:spLocks noGrp="1"/>
          </p:cNvSpPr>
          <p:nvPr>
            <p:ph idx="1"/>
          </p:nvPr>
        </p:nvSpPr>
        <p:spPr/>
        <p:txBody>
          <a:bodyPr>
            <a:normAutofit lnSpcReduction="10000"/>
          </a:bodyPr>
          <a:lstStyle/>
          <a:p>
            <a:r>
              <a:rPr lang="en-US" dirty="0"/>
              <a:t>For teachers, if the requested intermittent leave represents more than 20% of their work time, they can be reassigned to an alternative position during the period of leave.</a:t>
            </a:r>
          </a:p>
          <a:p>
            <a:r>
              <a:rPr lang="en-US" dirty="0"/>
              <a:t>After FMLA leave, employee has the right to return to work in the same job, or one that is nearly the same</a:t>
            </a:r>
          </a:p>
          <a:p>
            <a:pPr lvl="1"/>
            <a:r>
              <a:rPr lang="en-US" dirty="0"/>
              <a:t>Same duties, responsibilities, status</a:t>
            </a:r>
          </a:p>
          <a:p>
            <a:pPr lvl="1"/>
            <a:r>
              <a:rPr lang="en-US" dirty="0"/>
              <a:t>Same level of skill, effort, responsibility, and authority</a:t>
            </a:r>
          </a:p>
          <a:p>
            <a:pPr lvl="1"/>
            <a:r>
              <a:rPr lang="en-US" dirty="0"/>
              <a:t>Identical pay, including premium pay, overtime and bonus opportunities</a:t>
            </a:r>
          </a:p>
          <a:p>
            <a:pPr lvl="1"/>
            <a:r>
              <a:rPr lang="en-US" dirty="0"/>
              <a:t>Identical benefits, such as life insurance, disability insurance, sick leave, vacation, educational benefits, pensions, etc.</a:t>
            </a:r>
          </a:p>
          <a:p>
            <a:r>
              <a:rPr lang="en-US" dirty="0"/>
              <a:t>Employees are not entitled to any additional benefits other than those they would have been entitled to if they had not taken FMLA leave</a:t>
            </a:r>
          </a:p>
        </p:txBody>
      </p:sp>
    </p:spTree>
    <p:extLst>
      <p:ext uri="{BB962C8B-B14F-4D97-AF65-F5344CB8AC3E}">
        <p14:creationId xmlns:p14="http://schemas.microsoft.com/office/powerpoint/2010/main" val="1920469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8BC26-3710-313A-6FBF-335D07150884}"/>
              </a:ext>
            </a:extLst>
          </p:cNvPr>
          <p:cNvSpPr>
            <a:spLocks noGrp="1"/>
          </p:cNvSpPr>
          <p:nvPr>
            <p:ph type="title"/>
          </p:nvPr>
        </p:nvSpPr>
        <p:spPr/>
        <p:txBody>
          <a:bodyPr/>
          <a:lstStyle/>
          <a:p>
            <a:r>
              <a:rPr lang="en-US" dirty="0"/>
              <a:t>Limitations on Restoration</a:t>
            </a:r>
          </a:p>
        </p:txBody>
      </p:sp>
      <p:sp>
        <p:nvSpPr>
          <p:cNvPr id="3" name="Content Placeholder 2">
            <a:extLst>
              <a:ext uri="{FF2B5EF4-FFF2-40B4-BE49-F238E27FC236}">
                <a16:creationId xmlns:a16="http://schemas.microsoft.com/office/drawing/2014/main" id="{2D4F7529-9BEE-F02F-265F-2C796FCB20A4}"/>
              </a:ext>
            </a:extLst>
          </p:cNvPr>
          <p:cNvSpPr>
            <a:spLocks noGrp="1"/>
          </p:cNvSpPr>
          <p:nvPr>
            <p:ph idx="1"/>
          </p:nvPr>
        </p:nvSpPr>
        <p:spPr/>
        <p:txBody>
          <a:bodyPr/>
          <a:lstStyle/>
          <a:p>
            <a:r>
              <a:rPr lang="en-US" dirty="0"/>
              <a:t>Employee uses all available FMLA leave and is not able to return to work, though ADA accommodation may apply if employee has a “disability” under the law</a:t>
            </a:r>
          </a:p>
          <a:p>
            <a:r>
              <a:rPr lang="en-US" dirty="0"/>
              <a:t>Employer denies key employees return to work to prevent substantial and grievous economic injury to operations</a:t>
            </a:r>
          </a:p>
          <a:p>
            <a:pPr lvl="1"/>
            <a:r>
              <a:rPr lang="en-US" dirty="0"/>
              <a:t>Key employee = highest paid 10% of all employees within 75 miles of the worksite</a:t>
            </a:r>
          </a:p>
          <a:p>
            <a:pPr lvl="1"/>
            <a:r>
              <a:rPr lang="en-US" dirty="0"/>
              <a:t>Employer must provide key employer notice</a:t>
            </a:r>
          </a:p>
          <a:p>
            <a:r>
              <a:rPr lang="en-US" dirty="0"/>
              <a:t>Employment changes, such as a layoff or reduced hours, which would have occurred without FMLA leave</a:t>
            </a:r>
          </a:p>
        </p:txBody>
      </p:sp>
    </p:spTree>
    <p:extLst>
      <p:ext uri="{BB962C8B-B14F-4D97-AF65-F5344CB8AC3E}">
        <p14:creationId xmlns:p14="http://schemas.microsoft.com/office/powerpoint/2010/main" val="8072580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93622-0095-EEA9-D4CF-98A4DEB02006}"/>
              </a:ext>
            </a:extLst>
          </p:cNvPr>
          <p:cNvSpPr>
            <a:spLocks noGrp="1"/>
          </p:cNvSpPr>
          <p:nvPr>
            <p:ph type="title"/>
          </p:nvPr>
        </p:nvSpPr>
        <p:spPr/>
        <p:txBody>
          <a:bodyPr/>
          <a:lstStyle/>
          <a:p>
            <a:r>
              <a:rPr lang="en-US" dirty="0"/>
              <a:t>Reasonable Accommodation Under the ADA</a:t>
            </a:r>
          </a:p>
        </p:txBody>
      </p:sp>
      <p:sp>
        <p:nvSpPr>
          <p:cNvPr id="3" name="Content Placeholder 2">
            <a:extLst>
              <a:ext uri="{FF2B5EF4-FFF2-40B4-BE49-F238E27FC236}">
                <a16:creationId xmlns:a16="http://schemas.microsoft.com/office/drawing/2014/main" id="{8AC86F13-DD82-F4F9-D7AC-C23E65459FEB}"/>
              </a:ext>
            </a:extLst>
          </p:cNvPr>
          <p:cNvSpPr>
            <a:spLocks noGrp="1"/>
          </p:cNvSpPr>
          <p:nvPr>
            <p:ph idx="1"/>
          </p:nvPr>
        </p:nvSpPr>
        <p:spPr/>
        <p:txBody>
          <a:bodyPr/>
          <a:lstStyle/>
          <a:p>
            <a:r>
              <a:rPr lang="en-US" dirty="0"/>
              <a:t>Leave of Absence as a Reasonable Accommodation</a:t>
            </a:r>
          </a:p>
          <a:p>
            <a:pPr lvl="1"/>
            <a:r>
              <a:rPr lang="en-US" dirty="0"/>
              <a:t>The ADA may require employers to provide a leave of absence for disabled employees beyond leave entitled under the FMLA as a Reasonable Accommodation.</a:t>
            </a:r>
          </a:p>
          <a:p>
            <a:r>
              <a:rPr lang="en-US" dirty="0"/>
              <a:t>What qualifies as “reasonable”?</a:t>
            </a:r>
          </a:p>
          <a:p>
            <a:pPr lvl="1"/>
            <a:r>
              <a:rPr lang="en-US" dirty="0"/>
              <a:t>Indefinite leaves are not reasonable.</a:t>
            </a:r>
          </a:p>
          <a:p>
            <a:pPr lvl="1"/>
            <a:r>
              <a:rPr lang="en-US" dirty="0"/>
              <a:t>Relaxing time and attendance policies may be reasonable.</a:t>
            </a:r>
          </a:p>
        </p:txBody>
      </p:sp>
    </p:spTree>
    <p:extLst>
      <p:ext uri="{BB962C8B-B14F-4D97-AF65-F5344CB8AC3E}">
        <p14:creationId xmlns:p14="http://schemas.microsoft.com/office/powerpoint/2010/main" val="15514366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47927-4F2B-33CD-5DDC-47A8A9DE490B}"/>
              </a:ext>
            </a:extLst>
          </p:cNvPr>
          <p:cNvSpPr>
            <a:spLocks noGrp="1"/>
          </p:cNvSpPr>
          <p:nvPr>
            <p:ph type="title"/>
          </p:nvPr>
        </p:nvSpPr>
        <p:spPr/>
        <p:txBody>
          <a:bodyPr/>
          <a:lstStyle/>
          <a:p>
            <a:r>
              <a:rPr lang="en-US" dirty="0"/>
              <a:t>Limits to Continuation of Health Insurance Coverage</a:t>
            </a:r>
          </a:p>
        </p:txBody>
      </p:sp>
      <p:sp>
        <p:nvSpPr>
          <p:cNvPr id="3" name="Content Placeholder 2">
            <a:extLst>
              <a:ext uri="{FF2B5EF4-FFF2-40B4-BE49-F238E27FC236}">
                <a16:creationId xmlns:a16="http://schemas.microsoft.com/office/drawing/2014/main" id="{B88854A7-8722-73CF-A02A-2DA9A7847440}"/>
              </a:ext>
            </a:extLst>
          </p:cNvPr>
          <p:cNvSpPr>
            <a:spLocks noGrp="1"/>
          </p:cNvSpPr>
          <p:nvPr>
            <p:ph idx="1"/>
          </p:nvPr>
        </p:nvSpPr>
        <p:spPr/>
        <p:txBody>
          <a:bodyPr/>
          <a:lstStyle/>
          <a:p>
            <a:r>
              <a:rPr lang="en-US" dirty="0"/>
              <a:t>An employee may choose not to retain group health insurance coverage during FMLA leave</a:t>
            </a:r>
          </a:p>
          <a:p>
            <a:pPr lvl="1"/>
            <a:r>
              <a:rPr lang="en-US" dirty="0"/>
              <a:t>However, when the employee returns from FMLA leave, the employee is entitled to reinstatement of benefits on the same terms as before the leave</a:t>
            </a:r>
          </a:p>
          <a:p>
            <a:r>
              <a:rPr lang="en-US" dirty="0"/>
              <a:t>FMLA requirements to continue coverage generally do not apply if an employee is laid off or terminated unrelated to the FMLA, chooses not to return to work for the employer, or is unable to return to work after FMLA ends</a:t>
            </a:r>
          </a:p>
          <a:p>
            <a:pPr lvl="1"/>
            <a:r>
              <a:rPr lang="en-US" dirty="0"/>
              <a:t>The Consolidated Omnibus Budget Reconciliation Act (COBRA) may require that an employee’s group health coverage continue for a limited period</a:t>
            </a:r>
          </a:p>
        </p:txBody>
      </p:sp>
    </p:spTree>
    <p:extLst>
      <p:ext uri="{BB962C8B-B14F-4D97-AF65-F5344CB8AC3E}">
        <p14:creationId xmlns:p14="http://schemas.microsoft.com/office/powerpoint/2010/main" val="26816138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F1435-FE43-D6BE-8999-33EB9AE72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FCE8EF-5650-64FD-F1F6-9D3A5FC21E76}"/>
              </a:ext>
            </a:extLst>
          </p:cNvPr>
          <p:cNvSpPr>
            <a:spLocks noGrp="1"/>
          </p:cNvSpPr>
          <p:nvPr>
            <p:ph type="title"/>
          </p:nvPr>
        </p:nvSpPr>
        <p:spPr>
          <a:xfrm>
            <a:off x="677334" y="609600"/>
            <a:ext cx="8596668" cy="762000"/>
          </a:xfrm>
        </p:spPr>
        <p:txBody>
          <a:bodyPr/>
          <a:lstStyle/>
          <a:p>
            <a:r>
              <a:rPr lang="en-US" dirty="0"/>
              <a:t>New Jersey Family Leave Act (NJFLA)</a:t>
            </a:r>
          </a:p>
        </p:txBody>
      </p:sp>
      <p:sp>
        <p:nvSpPr>
          <p:cNvPr id="3" name="Content Placeholder 2">
            <a:extLst>
              <a:ext uri="{FF2B5EF4-FFF2-40B4-BE49-F238E27FC236}">
                <a16:creationId xmlns:a16="http://schemas.microsoft.com/office/drawing/2014/main" id="{3B6DE881-E655-DD3F-B451-DC618F20C45F}"/>
              </a:ext>
            </a:extLst>
          </p:cNvPr>
          <p:cNvSpPr>
            <a:spLocks noGrp="1"/>
          </p:cNvSpPr>
          <p:nvPr>
            <p:ph idx="1"/>
          </p:nvPr>
        </p:nvSpPr>
        <p:spPr>
          <a:xfrm>
            <a:off x="237393" y="1856096"/>
            <a:ext cx="9203788" cy="4792354"/>
          </a:xfrm>
        </p:spPr>
        <p:txBody>
          <a:bodyPr>
            <a:normAutofit/>
          </a:bodyPr>
          <a:lstStyle/>
          <a:p>
            <a:pPr>
              <a:lnSpc>
                <a:spcPct val="107000"/>
              </a:lnSpc>
              <a:spcBef>
                <a:spcPts val="0"/>
              </a:spcBef>
              <a:spcAft>
                <a:spcPts val="800"/>
              </a:spcAft>
            </a:pPr>
            <a:r>
              <a:rPr lang="en-US" sz="2200" b="0" i="0" dirty="0">
                <a:solidFill>
                  <a:srgbClr val="1C1D1F"/>
                </a:solidFill>
                <a:effectLst/>
              </a:rPr>
              <a:t>Employers with 15 or more employees and all public employers are required to offer leave under NJFLA.</a:t>
            </a:r>
          </a:p>
          <a:p>
            <a:pPr>
              <a:lnSpc>
                <a:spcPct val="107000"/>
              </a:lnSpc>
              <a:spcBef>
                <a:spcPts val="0"/>
              </a:spcBef>
              <a:spcAft>
                <a:spcPts val="800"/>
              </a:spcAft>
            </a:pPr>
            <a:r>
              <a:rPr lang="en-US" sz="2200" dirty="0">
                <a:solidFill>
                  <a:srgbClr val="1C1D1F"/>
                </a:solidFill>
              </a:rPr>
              <a:t>Employees are eligible if they have worked for the same employer for 3 months or more and have worked 250 or more hours during the preceding 12-month period.</a:t>
            </a:r>
          </a:p>
          <a:p>
            <a:pPr lvl="2">
              <a:lnSpc>
                <a:spcPct val="107000"/>
              </a:lnSpc>
              <a:spcBef>
                <a:spcPts val="0"/>
              </a:spcBef>
              <a:spcAft>
                <a:spcPts val="800"/>
              </a:spcAft>
            </a:pPr>
            <a:r>
              <a:rPr lang="en-US" b="0" i="0" dirty="0">
                <a:solidFill>
                  <a:srgbClr val="1C1D1F"/>
                </a:solidFill>
                <a:effectLst/>
                <a:latin typeface="Nunito" panose="020F0502020204030204" pitchFamily="2" charset="0"/>
              </a:rPr>
              <a:t>Up to 90 days of a furlough due to a state of emergency can be counted towards the 3 month employment period.</a:t>
            </a:r>
          </a:p>
          <a:p>
            <a:pPr lvl="2">
              <a:lnSpc>
                <a:spcPct val="107000"/>
              </a:lnSpc>
              <a:spcBef>
                <a:spcPts val="0"/>
              </a:spcBef>
              <a:spcAft>
                <a:spcPts val="800"/>
              </a:spcAft>
            </a:pPr>
            <a:r>
              <a:rPr lang="en-US" dirty="0">
                <a:solidFill>
                  <a:srgbClr val="1C1D1F"/>
                </a:solidFill>
                <a:latin typeface="Nunito" panose="020F0502020204030204" pitchFamily="2" charset="0"/>
              </a:rPr>
              <a:t>The average amount of hours worked per day outside of the furlough period is used in determining whether the 250 hours are met.</a:t>
            </a:r>
          </a:p>
          <a:p>
            <a:pPr lvl="2">
              <a:lnSpc>
                <a:spcPct val="107000"/>
              </a:lnSpc>
              <a:spcBef>
                <a:spcPts val="0"/>
              </a:spcBef>
              <a:spcAft>
                <a:spcPts val="800"/>
              </a:spcAft>
            </a:pPr>
            <a:r>
              <a:rPr lang="en-US" b="0" i="0" dirty="0">
                <a:solidFill>
                  <a:srgbClr val="1C1D1F"/>
                </a:solidFill>
                <a:effectLst/>
                <a:latin typeface="Nunito" panose="020F0502020204030204" pitchFamily="2" charset="0"/>
              </a:rPr>
              <a:t>To assess hours worked, employ a similar analysis to the FMLA.  Namely, calculate the amount of hours for which an employee receives compensation (includes overtime and worker’s compensation)</a:t>
            </a:r>
          </a:p>
          <a:p>
            <a:pPr lvl="3">
              <a:lnSpc>
                <a:spcPct val="107000"/>
              </a:lnSpc>
              <a:spcBef>
                <a:spcPts val="0"/>
              </a:spcBef>
              <a:spcAft>
                <a:spcPts val="800"/>
              </a:spcAft>
            </a:pPr>
            <a:r>
              <a:rPr lang="en-US" dirty="0">
                <a:solidFill>
                  <a:srgbClr val="1C1D1F"/>
                </a:solidFill>
                <a:latin typeface="Nunito" panose="020F0502020204030204" pitchFamily="2" charset="0"/>
              </a:rPr>
              <a:t>HOWEVER, employers have the discretion to determine whether compensation for accrued leave (vacation, sick, personal) count towards the 250 hours.</a:t>
            </a:r>
            <a:endParaRPr lang="en-US" b="0" i="0" dirty="0">
              <a:solidFill>
                <a:srgbClr val="1C1D1F"/>
              </a:solidFill>
              <a:effectLst/>
              <a:latin typeface="Nunito" panose="020F0502020204030204" pitchFamily="2" charset="0"/>
            </a:endParaRPr>
          </a:p>
        </p:txBody>
      </p:sp>
    </p:spTree>
    <p:extLst>
      <p:ext uri="{BB962C8B-B14F-4D97-AF65-F5344CB8AC3E}">
        <p14:creationId xmlns:p14="http://schemas.microsoft.com/office/powerpoint/2010/main" val="723662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34023-BE14-FCEC-EF06-B75E173FA9A4}"/>
              </a:ext>
            </a:extLst>
          </p:cNvPr>
          <p:cNvSpPr>
            <a:spLocks noGrp="1"/>
          </p:cNvSpPr>
          <p:nvPr>
            <p:ph type="title"/>
          </p:nvPr>
        </p:nvSpPr>
        <p:spPr/>
        <p:txBody>
          <a:bodyPr/>
          <a:lstStyle/>
          <a:p>
            <a:r>
              <a:rPr lang="en-US" dirty="0"/>
              <a:t>Circumstances for Leave and How Much Leave is Available</a:t>
            </a:r>
          </a:p>
        </p:txBody>
      </p:sp>
      <p:sp>
        <p:nvSpPr>
          <p:cNvPr id="3" name="Content Placeholder 2">
            <a:extLst>
              <a:ext uri="{FF2B5EF4-FFF2-40B4-BE49-F238E27FC236}">
                <a16:creationId xmlns:a16="http://schemas.microsoft.com/office/drawing/2014/main" id="{84193B85-AB22-E3E0-294C-8AB30AD7D657}"/>
              </a:ext>
            </a:extLst>
          </p:cNvPr>
          <p:cNvSpPr>
            <a:spLocks noGrp="1"/>
          </p:cNvSpPr>
          <p:nvPr>
            <p:ph idx="1"/>
          </p:nvPr>
        </p:nvSpPr>
        <p:spPr/>
        <p:txBody>
          <a:bodyPr>
            <a:normAutofit/>
          </a:bodyPr>
          <a:lstStyle/>
          <a:p>
            <a:r>
              <a:rPr lang="en-US" dirty="0"/>
              <a:t>Caring for a family member with a serious health condition;</a:t>
            </a:r>
          </a:p>
          <a:p>
            <a:r>
              <a:rPr lang="en-US" dirty="0"/>
              <a:t>Caring for a child within one year of birth;</a:t>
            </a:r>
          </a:p>
          <a:p>
            <a:r>
              <a:rPr lang="en-US" dirty="0"/>
              <a:t>Bonding with a newly adopted child or foster care placement; or </a:t>
            </a:r>
          </a:p>
          <a:p>
            <a:r>
              <a:rPr lang="en-US" dirty="0"/>
              <a:t>To provide required care or treatment for a child during a state of emergency if their school or place of care is closed by order of a public official due to an epidemic or other public health emergency</a:t>
            </a:r>
          </a:p>
          <a:p>
            <a:r>
              <a:rPr lang="en-US" b="1" dirty="0"/>
              <a:t>**NOTE: Employee’s own serious illness is </a:t>
            </a:r>
            <a:r>
              <a:rPr lang="en-US" b="1" u="sng" dirty="0"/>
              <a:t>not</a:t>
            </a:r>
            <a:r>
              <a:rPr lang="en-US" b="1" dirty="0"/>
              <a:t> covered.**</a:t>
            </a:r>
          </a:p>
          <a:p>
            <a:r>
              <a:rPr lang="en-US" dirty="0">
                <a:solidFill>
                  <a:schemeClr val="tx1"/>
                </a:solidFill>
              </a:rPr>
              <a:t>Each eligible employee may take up to 12 weeks of leave in a single block of time, intermittently, or by reducing their normal schedule for no more than 24 consecutive weeks in a 24-month period.</a:t>
            </a:r>
          </a:p>
          <a:p>
            <a:pPr lvl="1"/>
            <a:r>
              <a:rPr lang="en-US" dirty="0">
                <a:solidFill>
                  <a:schemeClr val="tx1"/>
                </a:solidFill>
              </a:rPr>
              <a:t>Similar to the FMLA, 12 weeks are applied on a fixed, rolling or anniversary basis.</a:t>
            </a:r>
          </a:p>
          <a:p>
            <a:endParaRPr lang="en-US" dirty="0"/>
          </a:p>
        </p:txBody>
      </p:sp>
    </p:spTree>
    <p:extLst>
      <p:ext uri="{BB962C8B-B14F-4D97-AF65-F5344CB8AC3E}">
        <p14:creationId xmlns:p14="http://schemas.microsoft.com/office/powerpoint/2010/main" val="19733145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A8475-6D71-FE0E-E609-F925E578A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7259F-826E-CA25-DBE0-A76B5AE01F85}"/>
              </a:ext>
            </a:extLst>
          </p:cNvPr>
          <p:cNvSpPr>
            <a:spLocks noGrp="1"/>
          </p:cNvSpPr>
          <p:nvPr>
            <p:ph type="title"/>
          </p:nvPr>
        </p:nvSpPr>
        <p:spPr>
          <a:xfrm>
            <a:off x="677334" y="609600"/>
            <a:ext cx="8596668" cy="762000"/>
          </a:xfrm>
        </p:spPr>
        <p:txBody>
          <a:bodyPr>
            <a:normAutofit fontScale="90000"/>
          </a:bodyPr>
          <a:lstStyle/>
          <a:p>
            <a:r>
              <a:rPr lang="en-US" dirty="0"/>
              <a:t>New Jersey Family Leave Act (NJFLA) (cont.)</a:t>
            </a:r>
          </a:p>
        </p:txBody>
      </p:sp>
      <p:sp>
        <p:nvSpPr>
          <p:cNvPr id="3" name="Content Placeholder 2">
            <a:extLst>
              <a:ext uri="{FF2B5EF4-FFF2-40B4-BE49-F238E27FC236}">
                <a16:creationId xmlns:a16="http://schemas.microsoft.com/office/drawing/2014/main" id="{162149AE-DBAE-C55E-AAF3-C0AE9AFAC341}"/>
              </a:ext>
            </a:extLst>
          </p:cNvPr>
          <p:cNvSpPr>
            <a:spLocks noGrp="1"/>
          </p:cNvSpPr>
          <p:nvPr>
            <p:ph idx="1"/>
          </p:nvPr>
        </p:nvSpPr>
        <p:spPr>
          <a:xfrm>
            <a:off x="373774" y="1371600"/>
            <a:ext cx="9203788" cy="5276849"/>
          </a:xfrm>
        </p:spPr>
        <p:txBody>
          <a:bodyPr>
            <a:normAutofit fontScale="25000" lnSpcReduction="20000"/>
          </a:bodyPr>
          <a:lstStyle/>
          <a:p>
            <a:pPr>
              <a:lnSpc>
                <a:spcPct val="107000"/>
              </a:lnSpc>
              <a:spcBef>
                <a:spcPts val="0"/>
              </a:spcBef>
              <a:spcAft>
                <a:spcPts val="800"/>
              </a:spcAft>
            </a:pPr>
            <a:r>
              <a:rPr lang="en-US" sz="8400" dirty="0">
                <a:solidFill>
                  <a:srgbClr val="1C1D1F"/>
                </a:solidFill>
              </a:rPr>
              <a:t>The employee’s health benefits will remain protected while on leave. </a:t>
            </a:r>
          </a:p>
          <a:p>
            <a:pPr>
              <a:lnSpc>
                <a:spcPct val="107000"/>
              </a:lnSpc>
              <a:spcBef>
                <a:spcPts val="0"/>
              </a:spcBef>
              <a:spcAft>
                <a:spcPts val="800"/>
              </a:spcAft>
            </a:pPr>
            <a:r>
              <a:rPr lang="en-US" sz="8400" dirty="0">
                <a:solidFill>
                  <a:srgbClr val="1C1D1F"/>
                </a:solidFill>
              </a:rPr>
              <a:t>NJFLA is not paid leave by the employer. However, an employer’s policy may provide that an employee may be required to or may choose to use accrued paid leave, concurrently with some or all of their NJFLA leave.</a:t>
            </a:r>
          </a:p>
          <a:p>
            <a:pPr>
              <a:lnSpc>
                <a:spcPct val="107000"/>
              </a:lnSpc>
              <a:spcBef>
                <a:spcPts val="0"/>
              </a:spcBef>
              <a:spcAft>
                <a:spcPts val="800"/>
              </a:spcAft>
            </a:pPr>
            <a:r>
              <a:rPr lang="en-US" sz="8400" dirty="0">
                <a:solidFill>
                  <a:srgbClr val="1C1D1F"/>
                </a:solidFill>
              </a:rPr>
              <a:t>NJFLA leave can be paid through the State’s </a:t>
            </a:r>
            <a:r>
              <a:rPr lang="en-US" sz="8400" u="sng" dirty="0">
                <a:solidFill>
                  <a:srgbClr val="1C1D1F"/>
                </a:solidFill>
              </a:rPr>
              <a:t>Family Leave Insurance</a:t>
            </a:r>
            <a:r>
              <a:rPr lang="en-US" sz="8400" dirty="0">
                <a:solidFill>
                  <a:srgbClr val="1C1D1F"/>
                </a:solidFill>
              </a:rPr>
              <a:t> program </a:t>
            </a:r>
            <a:r>
              <a:rPr lang="en-US" sz="8400" i="1" dirty="0">
                <a:solidFill>
                  <a:srgbClr val="1C1D1F"/>
                </a:solidFill>
              </a:rPr>
              <a:t>if </a:t>
            </a:r>
            <a:r>
              <a:rPr lang="en-US" sz="8400" dirty="0">
                <a:solidFill>
                  <a:srgbClr val="1C1D1F"/>
                </a:solidFill>
              </a:rPr>
              <a:t>employees are eligible under the state’s requirements.</a:t>
            </a:r>
          </a:p>
          <a:p>
            <a:pPr lvl="1">
              <a:lnSpc>
                <a:spcPct val="107000"/>
              </a:lnSpc>
              <a:spcBef>
                <a:spcPts val="0"/>
              </a:spcBef>
              <a:spcAft>
                <a:spcPts val="800"/>
              </a:spcAft>
            </a:pPr>
            <a:r>
              <a:rPr lang="en-US" sz="8000" dirty="0">
                <a:solidFill>
                  <a:srgbClr val="1C1D1F"/>
                </a:solidFill>
              </a:rPr>
              <a:t>Employee may apply for benefits when on approved unpaid leave of absence to care for family member with a “serious health condition” and/or to bond with newborn</a:t>
            </a:r>
          </a:p>
          <a:p>
            <a:pPr lvl="1">
              <a:lnSpc>
                <a:spcPct val="107000"/>
              </a:lnSpc>
              <a:spcBef>
                <a:spcPts val="0"/>
              </a:spcBef>
              <a:spcAft>
                <a:spcPts val="800"/>
              </a:spcAft>
            </a:pPr>
            <a:r>
              <a:rPr lang="en-US" sz="8000" dirty="0">
                <a:solidFill>
                  <a:srgbClr val="1C1D1F"/>
                </a:solidFill>
              </a:rPr>
              <a:t>No “double dipping”</a:t>
            </a:r>
          </a:p>
          <a:p>
            <a:pPr lvl="1">
              <a:lnSpc>
                <a:spcPct val="107000"/>
              </a:lnSpc>
              <a:spcBef>
                <a:spcPts val="0"/>
              </a:spcBef>
              <a:spcAft>
                <a:spcPts val="800"/>
              </a:spcAft>
            </a:pPr>
            <a:r>
              <a:rPr lang="en-US" sz="8000" dirty="0">
                <a:solidFill>
                  <a:srgbClr val="1C1D1F"/>
                </a:solidFill>
              </a:rPr>
              <a:t>If employee applies for FLI, employer cannot force the use of accrued time during the leave (but can supplement leave)</a:t>
            </a:r>
          </a:p>
          <a:p>
            <a:pPr lvl="1">
              <a:lnSpc>
                <a:spcPct val="107000"/>
              </a:lnSpc>
              <a:spcBef>
                <a:spcPts val="0"/>
              </a:spcBef>
              <a:spcAft>
                <a:spcPts val="800"/>
              </a:spcAft>
            </a:pPr>
            <a:r>
              <a:rPr lang="en-US" sz="8000" dirty="0">
                <a:solidFill>
                  <a:srgbClr val="1C1D1F"/>
                </a:solidFill>
              </a:rPr>
              <a:t>Eligible workers will receive 85% of their average weekly wage, up to a maximum benefit rate set for that year (example: in 2026, the maximum weekly benefit is $1,119).</a:t>
            </a:r>
          </a:p>
          <a:p>
            <a:pPr marL="285750" lvl="1">
              <a:lnSpc>
                <a:spcPct val="107000"/>
              </a:lnSpc>
              <a:spcBef>
                <a:spcPts val="0"/>
              </a:spcBef>
              <a:spcAft>
                <a:spcPts val="800"/>
              </a:spcAft>
            </a:pPr>
            <a:r>
              <a:rPr lang="en-US" sz="8400" dirty="0">
                <a:solidFill>
                  <a:srgbClr val="1C1D1F"/>
                </a:solidFill>
              </a:rPr>
              <a:t>Employees must provide employers with 15 to 30 days advance notice depending on the basis for leave.</a:t>
            </a:r>
            <a:endParaRPr lang="en-US" sz="8400" dirty="0">
              <a:solidFill>
                <a:srgbClr val="1C1D1F"/>
              </a:solidFill>
              <a:latin typeface="Nunito" panose="020F0502020204030204" pitchFamily="2" charset="0"/>
            </a:endParaRPr>
          </a:p>
          <a:p>
            <a:pPr lvl="1">
              <a:lnSpc>
                <a:spcPct val="107000"/>
              </a:lnSpc>
              <a:spcBef>
                <a:spcPts val="0"/>
              </a:spcBef>
              <a:spcAft>
                <a:spcPts val="800"/>
              </a:spcAft>
            </a:pPr>
            <a:endParaRPr lang="en-US" b="0" i="0" dirty="0">
              <a:solidFill>
                <a:srgbClr val="1C1D1F"/>
              </a:solidFill>
              <a:effectLst/>
              <a:latin typeface="Nunito" panose="020F0502020204030204" pitchFamily="2" charset="0"/>
            </a:endParaRPr>
          </a:p>
        </p:txBody>
      </p:sp>
    </p:spTree>
    <p:extLst>
      <p:ext uri="{BB962C8B-B14F-4D97-AF65-F5344CB8AC3E}">
        <p14:creationId xmlns:p14="http://schemas.microsoft.com/office/powerpoint/2010/main" val="14599109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D2FB9-3DE2-5C2F-CAFF-89927FB51FF1}"/>
              </a:ext>
            </a:extLst>
          </p:cNvPr>
          <p:cNvSpPr>
            <a:spLocks noGrp="1"/>
          </p:cNvSpPr>
          <p:nvPr>
            <p:ph type="title"/>
          </p:nvPr>
        </p:nvSpPr>
        <p:spPr/>
        <p:txBody>
          <a:bodyPr/>
          <a:lstStyle/>
          <a:p>
            <a:r>
              <a:rPr lang="en-US" dirty="0"/>
              <a:t>Employee Entitlement Upon Return to Work</a:t>
            </a:r>
          </a:p>
        </p:txBody>
      </p:sp>
      <p:sp>
        <p:nvSpPr>
          <p:cNvPr id="3" name="Content Placeholder 2">
            <a:extLst>
              <a:ext uri="{FF2B5EF4-FFF2-40B4-BE49-F238E27FC236}">
                <a16:creationId xmlns:a16="http://schemas.microsoft.com/office/drawing/2014/main" id="{708914DE-58A8-5F71-35C3-1462F9DB74DB}"/>
              </a:ext>
            </a:extLst>
          </p:cNvPr>
          <p:cNvSpPr>
            <a:spLocks noGrp="1"/>
          </p:cNvSpPr>
          <p:nvPr>
            <p:ph idx="1"/>
          </p:nvPr>
        </p:nvSpPr>
        <p:spPr/>
        <p:txBody>
          <a:bodyPr/>
          <a:lstStyle/>
          <a:p>
            <a:r>
              <a:rPr lang="en-US" dirty="0"/>
              <a:t>The employee is generally entitled to the same position held before the leave.</a:t>
            </a:r>
          </a:p>
          <a:p>
            <a:pPr lvl="1"/>
            <a:r>
              <a:rPr lang="en-US" b="1" u="sng" dirty="0"/>
              <a:t>Exception:</a:t>
            </a:r>
            <a:r>
              <a:rPr lang="en-US" dirty="0"/>
              <a:t> If the original position is no longer available when the employee returns, the employer must offer an equivalent position in terms of pay, benefits, and status.</a:t>
            </a:r>
          </a:p>
          <a:p>
            <a:pPr lvl="1"/>
            <a:r>
              <a:rPr lang="en-US" b="1" u="sng" dirty="0"/>
              <a:t>Layoff:</a:t>
            </a:r>
            <a:r>
              <a:rPr lang="en-US" b="1" dirty="0"/>
              <a:t> </a:t>
            </a:r>
            <a:r>
              <a:rPr lang="en-US" dirty="0"/>
              <a:t>If a layoff occurred while the employee was on leave, the employee retains the same rights as if no leave had been taken.</a:t>
            </a:r>
            <a:endParaRPr lang="en-US" b="1" u="sng" dirty="0"/>
          </a:p>
        </p:txBody>
      </p:sp>
    </p:spTree>
    <p:extLst>
      <p:ext uri="{BB962C8B-B14F-4D97-AF65-F5344CB8AC3E}">
        <p14:creationId xmlns:p14="http://schemas.microsoft.com/office/powerpoint/2010/main" val="3831035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3DFB-FEAC-5A91-FCD5-99E18F26D231}"/>
              </a:ext>
            </a:extLst>
          </p:cNvPr>
          <p:cNvSpPr>
            <a:spLocks noGrp="1"/>
          </p:cNvSpPr>
          <p:nvPr>
            <p:ph type="title"/>
          </p:nvPr>
        </p:nvSpPr>
        <p:spPr/>
        <p:txBody>
          <a:bodyPr/>
          <a:lstStyle/>
          <a:p>
            <a:r>
              <a:rPr lang="en-US" dirty="0"/>
              <a:t>NJFLA vs. FMLA</a:t>
            </a:r>
          </a:p>
        </p:txBody>
      </p:sp>
      <p:sp>
        <p:nvSpPr>
          <p:cNvPr id="3" name="Content Placeholder 2">
            <a:extLst>
              <a:ext uri="{FF2B5EF4-FFF2-40B4-BE49-F238E27FC236}">
                <a16:creationId xmlns:a16="http://schemas.microsoft.com/office/drawing/2014/main" id="{017BD9CA-B862-5F26-1297-71B471104B3E}"/>
              </a:ext>
            </a:extLst>
          </p:cNvPr>
          <p:cNvSpPr>
            <a:spLocks noGrp="1"/>
          </p:cNvSpPr>
          <p:nvPr>
            <p:ph idx="1"/>
          </p:nvPr>
        </p:nvSpPr>
        <p:spPr>
          <a:xfrm>
            <a:off x="476250" y="1647022"/>
            <a:ext cx="9448800" cy="4601378"/>
          </a:xfrm>
        </p:spPr>
        <p:txBody>
          <a:bodyPr>
            <a:normAutofit fontScale="85000" lnSpcReduction="20000"/>
          </a:bodyPr>
          <a:lstStyle/>
          <a:p>
            <a:r>
              <a:rPr lang="en-US" sz="2600" dirty="0"/>
              <a:t>NJFLA can be used every 24 months; FMLA can be used every 12.</a:t>
            </a:r>
          </a:p>
          <a:p>
            <a:r>
              <a:rPr lang="en-US" sz="2600" dirty="0"/>
              <a:t>15 employee threshold for NJFLA; 50 employee threshold under FMLA</a:t>
            </a:r>
          </a:p>
          <a:p>
            <a:r>
              <a:rPr lang="en-US" sz="2600" dirty="0"/>
              <a:t>Employed for 3 mos. for NJFLA leave; compared to 12 mos. for FMLA leave</a:t>
            </a:r>
          </a:p>
          <a:p>
            <a:r>
              <a:rPr lang="en-US" sz="2600" dirty="0"/>
              <a:t>250 hours vs. 1,250 hours</a:t>
            </a:r>
          </a:p>
          <a:p>
            <a:r>
              <a:rPr lang="en-US" sz="2600" dirty="0"/>
              <a:t>NJFLA is mandated by the State; FMLA is mandated by federal law.</a:t>
            </a:r>
          </a:p>
          <a:p>
            <a:r>
              <a:rPr lang="en-US" sz="2600" dirty="0"/>
              <a:t>NJFLA used for others; FMLA used for self (and others). </a:t>
            </a:r>
          </a:p>
          <a:p>
            <a:r>
              <a:rPr lang="en-US" sz="2600" dirty="0"/>
              <a:t>NJFLA covers caring for more distant relatives, such as parent-in-laws, grandparents, grandchildren, siblings, domestic partners, anyone related by blood who is considered a family member, and any other individual that the employee shows to have a close association with the employee which is the equivalent of a family relationship.  FMLA covers care for child, spouse or parent.  </a:t>
            </a:r>
          </a:p>
          <a:p>
            <a:endParaRPr lang="en-US" dirty="0"/>
          </a:p>
        </p:txBody>
      </p:sp>
    </p:spTree>
    <p:extLst>
      <p:ext uri="{BB962C8B-B14F-4D97-AF65-F5344CB8AC3E}">
        <p14:creationId xmlns:p14="http://schemas.microsoft.com/office/powerpoint/2010/main" val="793083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7179" y="953214"/>
            <a:ext cx="9587654" cy="1631216"/>
          </a:xfrm>
          <a:prstGeom prst="rect">
            <a:avLst/>
          </a:prstGeom>
          <a:no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aramond" panose="02020404030301010803"/>
                <a:ea typeface="+mn-ea"/>
                <a:cs typeface="+mn-cs"/>
              </a:rPr>
              <a:t>Leave taken for the same “qualifying reason” </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aramond" panose="02020404030301010803"/>
                <a:ea typeface="+mn-ea"/>
                <a:cs typeface="+mn-cs"/>
              </a:rPr>
              <a:t>shall be concurrently designated as FMLA &amp; NJFLA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600" b="1" i="0" u="sng" strike="noStrike" kern="1200" cap="none" spc="0" normalizeH="0" baseline="0" noProof="0" dirty="0">
                <a:ln>
                  <a:noFill/>
                </a:ln>
                <a:solidFill>
                  <a:prstClr val="black"/>
                </a:solidFill>
                <a:effectLst/>
                <a:uLnTx/>
                <a:uFillTx/>
                <a:latin typeface="Bookman Old Style" panose="02050604050505020204" pitchFamily="18" charset="0"/>
                <a:ea typeface="+mn-ea"/>
                <a:cs typeface="+mn-cs"/>
              </a:rPr>
              <a:t> </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1" i="0" u="sng"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 name="TextBox 1"/>
          <p:cNvSpPr txBox="1"/>
          <p:nvPr/>
        </p:nvSpPr>
        <p:spPr>
          <a:xfrm>
            <a:off x="1167179" y="2430043"/>
            <a:ext cx="4639734" cy="3416320"/>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Garamond" panose="02020404030301010803"/>
                <a:ea typeface="+mn-ea"/>
                <a:cs typeface="+mn-cs"/>
              </a:rPr>
              <a:t>N.J.A.C.</a:t>
            </a: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 13:14-1.6(a): </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rPr>
              <a:t>“Where an employee requests leave for a reason covered by both the [NJFLA] and another law, the leave simultaneously counts against the employee's entitlement under both laws.”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400" b="0" i="0" u="sng"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29 </a:t>
            </a:r>
            <a:r>
              <a:rPr kumimoji="0" lang="en-US" sz="1600" b="1" i="0" u="sng" strike="noStrike" kern="1200" cap="none" spc="0" normalizeH="0" baseline="0" noProof="0" dirty="0">
                <a:ln>
                  <a:noFill/>
                </a:ln>
                <a:solidFill>
                  <a:prstClr val="black"/>
                </a:solidFill>
                <a:effectLst/>
                <a:uLnTx/>
                <a:uFillTx/>
                <a:latin typeface="Garamond" panose="02020404030301010803"/>
                <a:ea typeface="+mn-ea"/>
                <a:cs typeface="+mn-cs"/>
              </a:rPr>
              <a:t>C.F.R.</a:t>
            </a: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 § 825.701(a):</a:t>
            </a:r>
            <a:r>
              <a:rPr kumimoji="0" lang="en-US" sz="1600" b="0" i="0" u="none" strike="noStrike" kern="1200" cap="none" spc="0" normalizeH="0" baseline="0" noProof="0" dirty="0">
                <a:ln>
                  <a:noFill/>
                </a:ln>
                <a:solidFill>
                  <a:prstClr val="black"/>
                </a:solidFill>
                <a:effectLst/>
                <a:uLnTx/>
                <a:uFillTx/>
                <a:latin typeface="Garamond" panose="02020404030301010803"/>
                <a:ea typeface="+mn-ea"/>
                <a:cs typeface="+mn-cs"/>
              </a:rPr>
              <a:t> </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rPr>
              <a:t>“If leave qualifies for FMLA leave and leave under State law, the leave used counts against the employee's entitlement under both laws”.</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Bond with newly-born child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Care for family member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Qualifying exigency</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4" name="TextBox 3"/>
          <p:cNvSpPr txBox="1"/>
          <p:nvPr/>
        </p:nvSpPr>
        <p:spPr>
          <a:xfrm>
            <a:off x="6368118" y="2071288"/>
            <a:ext cx="4656704" cy="3816429"/>
          </a:xfrm>
          <a:prstGeom prst="rect">
            <a:avLst/>
          </a:prstGeom>
          <a:noFill/>
        </p:spPr>
        <p:txBody>
          <a:bodyPr wrap="square" rtlCol="0">
            <a:spAutoFit/>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But… </a:t>
            </a:r>
            <a:r>
              <a:rPr kumimoji="0" lang="en-US" sz="1600" b="1" i="0" u="sng" strike="noStrike" kern="1200" cap="none" spc="0" normalizeH="0" baseline="0" noProof="0" dirty="0">
                <a:ln>
                  <a:noFill/>
                </a:ln>
                <a:solidFill>
                  <a:prstClr val="black"/>
                </a:solidFill>
                <a:effectLst/>
                <a:uLnTx/>
                <a:uFillTx/>
                <a:latin typeface="Garamond" panose="02020404030301010803"/>
                <a:ea typeface="+mn-ea"/>
                <a:cs typeface="+mn-cs"/>
              </a:rPr>
              <a:t>N.J.A.C.</a:t>
            </a:r>
            <a:r>
              <a:rPr kumimoji="0" lang="en-US" sz="1600" b="1" i="0" u="none" strike="noStrike" kern="1200" cap="none" spc="0" normalizeH="0" baseline="0" noProof="0" dirty="0">
                <a:ln>
                  <a:noFill/>
                </a:ln>
                <a:solidFill>
                  <a:prstClr val="black"/>
                </a:solidFill>
                <a:effectLst/>
                <a:uLnTx/>
                <a:uFillTx/>
                <a:latin typeface="Garamond" panose="02020404030301010803"/>
                <a:ea typeface="+mn-ea"/>
                <a:cs typeface="+mn-cs"/>
              </a:rPr>
              <a:t> 13:14-1.6(b)(2): </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rPr>
              <a:t>“If an employee takes FMLA leave… because of their own disability, including a disability related to pregnancy or childbirth,</a:t>
            </a:r>
            <a:r>
              <a:rPr lang="en-US" sz="1400" dirty="0">
                <a:solidFill>
                  <a:prstClr val="black"/>
                </a:solidFill>
                <a:latin typeface="Garamond" panose="02020404030301010803"/>
              </a:rPr>
              <a:t> and…</a:t>
            </a:r>
            <a:r>
              <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rPr>
              <a:t>a child is born or adopted while he or she is still on FMLA disability leave, the intervening birth, adoption or serious family illness does not convert the FMLA leave…to a leave under the [NJFLA]. for as long as the employee continues to be eligible for FMLA leave based on their own disability the leave does not simultaneously count against the employee’s entitlement under the [NJFLA[]…”</a:t>
            </a: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Pregnancy- and/or </a:t>
            </a: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childbirth-related</a:t>
            </a:r>
          </a:p>
          <a:p>
            <a:pPr marL="0" marR="0" lvl="0" indent="0" algn="just" defTabSz="3429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disabilities</a:t>
            </a:r>
          </a:p>
        </p:txBody>
      </p:sp>
      <p:sp>
        <p:nvSpPr>
          <p:cNvPr id="10" name="TextBox 9"/>
          <p:cNvSpPr txBox="1"/>
          <p:nvPr/>
        </p:nvSpPr>
        <p:spPr>
          <a:xfrm>
            <a:off x="4230964" y="4918069"/>
            <a:ext cx="1861408"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FMLA &amp; NJFLA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leave</a:t>
            </a:r>
          </a:p>
        </p:txBody>
      </p:sp>
      <p:pic>
        <p:nvPicPr>
          <p:cNvPr id="11" name="Picture 10"/>
          <p:cNvPicPr>
            <a:picLocks noChangeAspect="1"/>
          </p:cNvPicPr>
          <p:nvPr/>
        </p:nvPicPr>
        <p:blipFill>
          <a:blip r:embed="rId2"/>
          <a:stretch>
            <a:fillRect/>
          </a:stretch>
        </p:blipFill>
        <p:spPr>
          <a:xfrm>
            <a:off x="8221517" y="5013298"/>
            <a:ext cx="682811" cy="384081"/>
          </a:xfrm>
          <a:prstGeom prst="rect">
            <a:avLst/>
          </a:prstGeom>
        </p:spPr>
      </p:pic>
      <p:sp>
        <p:nvSpPr>
          <p:cNvPr id="13" name="Rectangle 12"/>
          <p:cNvSpPr/>
          <p:nvPr/>
        </p:nvSpPr>
        <p:spPr>
          <a:xfrm>
            <a:off x="6653576" y="5025944"/>
            <a:ext cx="6096000" cy="646331"/>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FMLA leave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aramond" panose="02020404030301010803"/>
                <a:ea typeface="+mn-ea"/>
                <a:cs typeface="+mn-cs"/>
              </a:rPr>
              <a:t>only</a:t>
            </a:r>
          </a:p>
        </p:txBody>
      </p:sp>
      <p:pic>
        <p:nvPicPr>
          <p:cNvPr id="12" name="Picture 11"/>
          <p:cNvPicPr>
            <a:picLocks noChangeAspect="1"/>
          </p:cNvPicPr>
          <p:nvPr/>
        </p:nvPicPr>
        <p:blipFill>
          <a:blip r:embed="rId2"/>
          <a:stretch>
            <a:fillRect/>
          </a:stretch>
        </p:blipFill>
        <p:spPr>
          <a:xfrm>
            <a:off x="3464674" y="5013297"/>
            <a:ext cx="682811" cy="384081"/>
          </a:xfrm>
          <a:prstGeom prst="rect">
            <a:avLst/>
          </a:prstGeom>
        </p:spPr>
      </p:pic>
    </p:spTree>
    <p:extLst>
      <p:ext uri="{BB962C8B-B14F-4D97-AF65-F5344CB8AC3E}">
        <p14:creationId xmlns:p14="http://schemas.microsoft.com/office/powerpoint/2010/main" val="9525861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3"/>
          <p:cNvSpPr txBox="1">
            <a:spLocks/>
          </p:cNvSpPr>
          <p:nvPr/>
        </p:nvSpPr>
        <p:spPr>
          <a:xfrm>
            <a:off x="6929439" y="4511279"/>
            <a:ext cx="5874544" cy="2190750"/>
          </a:xfrm>
          <a:prstGeom prst="rect">
            <a:avLst/>
          </a:prstGeom>
        </p:spPr>
        <p:txBody>
          <a:bodyPr lIns="68568" tIns="34284" rIns="68568" bIns="34284">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marR="0" lvl="0" indent="0" algn="l" defTabSz="1218987" rtl="0" eaLnBrk="1" fontAlgn="auto" latinLnBrk="0" hangingPunct="1">
              <a:lnSpc>
                <a:spcPct val="95000"/>
              </a:lnSpc>
              <a:spcBef>
                <a:spcPts val="1866"/>
              </a:spcBef>
              <a:spcAft>
                <a:spcPts val="0"/>
              </a:spcAft>
              <a:buClrTx/>
              <a:buSzPct val="100000"/>
              <a:buFont typeface="Arial" pitchFamily="34" charset="0"/>
              <a:buNone/>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304747" marR="0" lvl="0" indent="-304747" algn="l" defTabSz="1218987" rtl="0" eaLnBrk="1" fontAlgn="auto" latinLnBrk="0" hangingPunct="1">
              <a:lnSpc>
                <a:spcPct val="95000"/>
              </a:lnSpc>
              <a:spcBef>
                <a:spcPts val="1866"/>
              </a:spcBef>
              <a:spcAft>
                <a:spcPts val="0"/>
              </a:spcAft>
              <a:buClrTx/>
              <a:buSzPct val="100000"/>
              <a:buFont typeface="Arial" pitchFamily="34" charset="0"/>
              <a:buChar char="•"/>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cxnSp>
        <p:nvCxnSpPr>
          <p:cNvPr id="22" name="Straight Connector 21"/>
          <p:cNvCxnSpPr/>
          <p:nvPr/>
        </p:nvCxnSpPr>
        <p:spPr>
          <a:xfrm flipV="1">
            <a:off x="1743959" y="4865103"/>
            <a:ext cx="8908330" cy="28282"/>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752870" y="5434472"/>
            <a:ext cx="5614904" cy="7448"/>
          </a:xfrm>
          <a:prstGeom prst="straightConnector1">
            <a:avLst/>
          </a:prstGeom>
          <a:ln w="508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415" name="TextBox 37"/>
          <p:cNvSpPr txBox="1">
            <a:spLocks noChangeArrowheads="1"/>
          </p:cNvSpPr>
          <p:nvPr/>
        </p:nvSpPr>
        <p:spPr bwMode="auto">
          <a:xfrm>
            <a:off x="2325883" y="5502231"/>
            <a:ext cx="2664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a:t>
            </a:r>
            <a:r>
              <a:rPr lang="en-US" altLang="en-US" sz="1200" b="1" dirty="0">
                <a:solidFill>
                  <a:srgbClr val="FF0000"/>
                </a:solidFill>
                <a:latin typeface="Garamond" panose="02020404030301010803"/>
              </a:rPr>
              <a:t>10</a:t>
            </a: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 weeks)</a:t>
            </a:r>
          </a:p>
        </p:txBody>
      </p:sp>
      <p:cxnSp>
        <p:nvCxnSpPr>
          <p:cNvPr id="40" name="Straight Arrow Connector 39"/>
          <p:cNvCxnSpPr/>
          <p:nvPr/>
        </p:nvCxnSpPr>
        <p:spPr>
          <a:xfrm>
            <a:off x="5585520" y="5884304"/>
            <a:ext cx="5066769" cy="0"/>
          </a:xfrm>
          <a:prstGeom prst="straightConnector1">
            <a:avLst/>
          </a:prstGeom>
          <a:ln w="508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7417" name="TextBox 41"/>
          <p:cNvSpPr txBox="1">
            <a:spLocks noChangeArrowheads="1"/>
          </p:cNvSpPr>
          <p:nvPr/>
        </p:nvSpPr>
        <p:spPr bwMode="auto">
          <a:xfrm>
            <a:off x="6734404" y="5929751"/>
            <a:ext cx="3246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B050"/>
                </a:solidFill>
                <a:effectLst/>
                <a:uLnTx/>
                <a:uFillTx/>
                <a:latin typeface="Garamond" panose="02020404030301010803"/>
                <a:ea typeface="+mn-ea"/>
                <a:cs typeface="+mn-cs"/>
              </a:rPr>
              <a:t>NJFLA Leave (12 weeks)</a:t>
            </a:r>
          </a:p>
        </p:txBody>
      </p:sp>
      <p:cxnSp>
        <p:nvCxnSpPr>
          <p:cNvPr id="43" name="Straight Connector 42"/>
          <p:cNvCxnSpPr/>
          <p:nvPr/>
        </p:nvCxnSpPr>
        <p:spPr>
          <a:xfrm>
            <a:off x="3648078" y="3729025"/>
            <a:ext cx="10115" cy="1094339"/>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17426" idx="2"/>
          </p:cNvCxnSpPr>
          <p:nvPr/>
        </p:nvCxnSpPr>
        <p:spPr>
          <a:xfrm flipH="1">
            <a:off x="5581846" y="3743407"/>
            <a:ext cx="1" cy="2140897"/>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10652289" y="4253509"/>
            <a:ext cx="3511" cy="149229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7422" name="TextBox 58"/>
          <p:cNvSpPr txBox="1">
            <a:spLocks noChangeArrowheads="1"/>
          </p:cNvSpPr>
          <p:nvPr/>
        </p:nvSpPr>
        <p:spPr bwMode="auto">
          <a:xfrm>
            <a:off x="1789553" y="3996909"/>
            <a:ext cx="18758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Pregnancy-related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(4 weeks)</a:t>
            </a:r>
          </a:p>
        </p:txBody>
      </p:sp>
      <p:sp>
        <p:nvSpPr>
          <p:cNvPr id="17423" name="TextBox 60"/>
          <p:cNvSpPr txBox="1">
            <a:spLocks noChangeArrowheads="1"/>
          </p:cNvSpPr>
          <p:nvPr/>
        </p:nvSpPr>
        <p:spPr bwMode="auto">
          <a:xfrm>
            <a:off x="3733811" y="4007122"/>
            <a:ext cx="1724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Childbirth-related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(6 weeks)</a:t>
            </a:r>
          </a:p>
        </p:txBody>
      </p:sp>
      <p:sp>
        <p:nvSpPr>
          <p:cNvPr id="17424" name="TextBox 61"/>
          <p:cNvSpPr txBox="1">
            <a:spLocks noChangeArrowheads="1"/>
          </p:cNvSpPr>
          <p:nvPr/>
        </p:nvSpPr>
        <p:spPr bwMode="auto">
          <a:xfrm>
            <a:off x="6652258" y="4253509"/>
            <a:ext cx="3252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Bond with newly-born child</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(12 weeks)</a:t>
            </a:r>
          </a:p>
        </p:txBody>
      </p:sp>
      <p:sp>
        <p:nvSpPr>
          <p:cNvPr id="17425" name="TextBox 10"/>
          <p:cNvSpPr txBox="1">
            <a:spLocks noChangeArrowheads="1"/>
          </p:cNvSpPr>
          <p:nvPr/>
        </p:nvSpPr>
        <p:spPr bwMode="auto">
          <a:xfrm>
            <a:off x="3014860" y="3188861"/>
            <a:ext cx="14144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Due Date/</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Delivery Date</a:t>
            </a:r>
          </a:p>
        </p:txBody>
      </p:sp>
      <p:sp>
        <p:nvSpPr>
          <p:cNvPr id="17426" name="TextBox 11"/>
          <p:cNvSpPr txBox="1">
            <a:spLocks noChangeArrowheads="1"/>
          </p:cNvSpPr>
          <p:nvPr/>
        </p:nvSpPr>
        <p:spPr bwMode="auto">
          <a:xfrm>
            <a:off x="4790070" y="3220187"/>
            <a:ext cx="15835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Period Ends</a:t>
            </a:r>
          </a:p>
        </p:txBody>
      </p:sp>
      <p:sp>
        <p:nvSpPr>
          <p:cNvPr id="14" name="TextBox 13"/>
          <p:cNvSpPr txBox="1"/>
          <p:nvPr/>
        </p:nvSpPr>
        <p:spPr>
          <a:xfrm>
            <a:off x="1809632" y="4942180"/>
            <a:ext cx="3747216" cy="461665"/>
          </a:xfrm>
          <a:prstGeom prst="rect">
            <a:avLst/>
          </a:prstGeom>
          <a:solidFill>
            <a:srgbClr val="FFFF00"/>
          </a:solid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Paid Sick Leave </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(10 weeks)</a:t>
            </a:r>
          </a:p>
        </p:txBody>
      </p:sp>
      <p:sp>
        <p:nvSpPr>
          <p:cNvPr id="26" name="TextBox 25"/>
          <p:cNvSpPr txBox="1"/>
          <p:nvPr/>
        </p:nvSpPr>
        <p:spPr>
          <a:xfrm>
            <a:off x="2384783" y="2302345"/>
            <a:ext cx="5788819" cy="555986"/>
          </a:xfrm>
          <a:prstGeom prst="rect">
            <a:avLst/>
          </a:prstGeom>
          <a:noFill/>
        </p:spPr>
        <p:txBody>
          <a:bodyPr>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Garamond" panose="02020404030301010803"/>
                <a:ea typeface="+mn-ea"/>
                <a:cs typeface="+mn-cs"/>
              </a:rPr>
              <a:t>If your district runs sick leave &amp; FMLA </a:t>
            </a:r>
            <a:r>
              <a:rPr kumimoji="0" lang="en-US" sz="2000" b="1" i="1" u="sng" strike="noStrike" kern="1200" cap="none" spc="0" normalizeH="0" baseline="0" noProof="0" dirty="0">
                <a:ln>
                  <a:noFill/>
                </a:ln>
                <a:solidFill>
                  <a:prstClr val="black"/>
                </a:solidFill>
                <a:effectLst/>
                <a:uLnTx/>
                <a:uFillTx/>
                <a:latin typeface="Garamond" panose="02020404030301010803"/>
                <a:ea typeface="+mn-ea"/>
                <a:cs typeface="+mn-cs"/>
              </a:rPr>
              <a:t>concurrently </a:t>
            </a:r>
            <a:r>
              <a:rPr kumimoji="0" lang="en-US" sz="2000" b="1" i="0" u="none" strike="noStrike" kern="1200" cap="none" spc="0" normalizeH="0" baseline="0" noProof="0" dirty="0">
                <a:ln>
                  <a:noFill/>
                </a:ln>
                <a:solidFill>
                  <a:prstClr val="black"/>
                </a:solidFill>
                <a:effectLst/>
                <a:uLnTx/>
                <a:uFillTx/>
                <a:latin typeface="Garamond" panose="02020404030301010803"/>
                <a:ea typeface="+mn-ea"/>
                <a:cs typeface="+mn-cs"/>
              </a:rPr>
              <a:t>-</a:t>
            </a:r>
          </a:p>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3" name="Title 1"/>
          <p:cNvSpPr>
            <a:spLocks noGrp="1"/>
          </p:cNvSpPr>
          <p:nvPr>
            <p:ph type="title"/>
          </p:nvPr>
        </p:nvSpPr>
        <p:spPr>
          <a:xfrm>
            <a:off x="1943682" y="1088471"/>
            <a:ext cx="6671019" cy="978694"/>
          </a:xfrm>
        </p:spPr>
        <p:txBody>
          <a:bodyPr rtlCol="0">
            <a:noAutofit/>
          </a:bodyPr>
          <a:lstStyle/>
          <a:p>
            <a:pPr>
              <a:defRPr/>
            </a:pPr>
            <a:r>
              <a:rPr lang="en-US" altLang="en-US" dirty="0">
                <a:effectLst>
                  <a:outerShdw blurRad="38100" dist="38100" dir="2700000" algn="tl">
                    <a:srgbClr val="000000">
                      <a:alpha val="43137"/>
                    </a:srgbClr>
                  </a:outerShdw>
                </a:effectLst>
              </a:rPr>
              <a:t>Designating Maternity Leave</a:t>
            </a:r>
          </a:p>
        </p:txBody>
      </p:sp>
      <p:cxnSp>
        <p:nvCxnSpPr>
          <p:cNvPr id="54" name="Straight Connector 53"/>
          <p:cNvCxnSpPr/>
          <p:nvPr/>
        </p:nvCxnSpPr>
        <p:spPr>
          <a:xfrm flipH="1">
            <a:off x="1743958" y="4329900"/>
            <a:ext cx="8912" cy="141590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6" name="TextBox 37"/>
          <p:cNvSpPr txBox="1">
            <a:spLocks noChangeArrowheads="1"/>
          </p:cNvSpPr>
          <p:nvPr/>
        </p:nvSpPr>
        <p:spPr bwMode="auto">
          <a:xfrm>
            <a:off x="5175422" y="5502231"/>
            <a:ext cx="2664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(2 weeks)</a:t>
            </a:r>
          </a:p>
        </p:txBody>
      </p:sp>
    </p:spTree>
    <p:extLst>
      <p:ext uri="{BB962C8B-B14F-4D97-AF65-F5344CB8AC3E}">
        <p14:creationId xmlns:p14="http://schemas.microsoft.com/office/powerpoint/2010/main" val="17945251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3"/>
          <p:cNvSpPr txBox="1">
            <a:spLocks/>
          </p:cNvSpPr>
          <p:nvPr/>
        </p:nvSpPr>
        <p:spPr>
          <a:xfrm>
            <a:off x="3051573" y="2871789"/>
            <a:ext cx="5874544" cy="2189560"/>
          </a:xfrm>
          <a:prstGeom prst="rect">
            <a:avLst/>
          </a:prstGeom>
        </p:spPr>
        <p:txBody>
          <a:bodyPr lIns="68568" tIns="34284" rIns="68568" bIns="34284">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marR="0" lvl="0" indent="0" algn="l" defTabSz="1218987" rtl="0" eaLnBrk="1" fontAlgn="auto" latinLnBrk="0" hangingPunct="1">
              <a:lnSpc>
                <a:spcPct val="95000"/>
              </a:lnSpc>
              <a:spcBef>
                <a:spcPts val="1866"/>
              </a:spcBef>
              <a:spcAft>
                <a:spcPts val="0"/>
              </a:spcAft>
              <a:buClrTx/>
              <a:buSzPct val="100000"/>
              <a:buFont typeface="Arial" pitchFamily="34" charset="0"/>
              <a:buNone/>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304747" marR="0" lvl="0" indent="-304747" algn="l" defTabSz="1218987" rtl="0" eaLnBrk="1" fontAlgn="auto" latinLnBrk="0" hangingPunct="1">
              <a:lnSpc>
                <a:spcPct val="95000"/>
              </a:lnSpc>
              <a:spcBef>
                <a:spcPts val="1866"/>
              </a:spcBef>
              <a:spcAft>
                <a:spcPts val="0"/>
              </a:spcAft>
              <a:buClrTx/>
              <a:buSzPct val="100000"/>
              <a:buFont typeface="Arial" pitchFamily="34" charset="0"/>
              <a:buChar char="•"/>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7" name="TextBox 26"/>
          <p:cNvSpPr txBox="1"/>
          <p:nvPr/>
        </p:nvSpPr>
        <p:spPr>
          <a:xfrm>
            <a:off x="425384" y="1957218"/>
            <a:ext cx="10312924" cy="802207"/>
          </a:xfrm>
          <a:prstGeom prst="rect">
            <a:avLst/>
          </a:prstGeom>
          <a:no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If your district runs sick leave &amp; FMLA </a:t>
            </a:r>
            <a:r>
              <a:rPr kumimoji="0" lang="en-US" sz="1800" b="1" i="1" u="sng" strike="noStrike" kern="1200" cap="none" spc="0" normalizeH="0" baseline="0" noProof="0" dirty="0">
                <a:ln>
                  <a:noFill/>
                </a:ln>
                <a:solidFill>
                  <a:prstClr val="black"/>
                </a:solidFill>
                <a:effectLst/>
                <a:uLnTx/>
                <a:uFillTx/>
                <a:latin typeface="Garamond" panose="02020404030301010803"/>
                <a:ea typeface="+mn-ea"/>
                <a:cs typeface="+mn-cs"/>
              </a:rPr>
              <a:t>consecutively</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and employee </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has </a:t>
            </a:r>
            <a:r>
              <a:rPr kumimoji="0" lang="en-US" sz="1800" b="1" i="1" u="sng" strike="noStrike" kern="1200" cap="none" spc="0" normalizeH="0" baseline="0" noProof="0" dirty="0">
                <a:ln>
                  <a:noFill/>
                </a:ln>
                <a:solidFill>
                  <a:prstClr val="black"/>
                </a:solidFill>
                <a:effectLst/>
                <a:uLnTx/>
                <a:uFillTx/>
                <a:latin typeface="Garamond" panose="02020404030301010803"/>
                <a:ea typeface="+mn-ea"/>
                <a:cs typeface="+mn-cs"/>
              </a:rPr>
              <a:t>insufficient</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sick leave for entire disability period</a:t>
            </a:r>
          </a:p>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3" name="Title 1"/>
          <p:cNvSpPr>
            <a:spLocks noGrp="1"/>
          </p:cNvSpPr>
          <p:nvPr>
            <p:ph type="title"/>
          </p:nvPr>
        </p:nvSpPr>
        <p:spPr>
          <a:xfrm>
            <a:off x="2127679" y="719734"/>
            <a:ext cx="6543269" cy="977504"/>
          </a:xfrm>
        </p:spPr>
        <p:txBody>
          <a:bodyPr rtlCol="0">
            <a:noAutofit/>
          </a:bodyPr>
          <a:lstStyle/>
          <a:p>
            <a:pPr>
              <a:defRPr/>
            </a:pPr>
            <a:r>
              <a:rPr lang="en-US" altLang="en-US" dirty="0">
                <a:effectLst>
                  <a:outerShdw blurRad="38100" dist="38100" dir="2700000" algn="tl">
                    <a:srgbClr val="000000">
                      <a:alpha val="43137"/>
                    </a:srgbClr>
                  </a:outerShdw>
                </a:effectLst>
              </a:rPr>
              <a:t>Designating Maternity Leave</a:t>
            </a:r>
          </a:p>
        </p:txBody>
      </p:sp>
      <p:cxnSp>
        <p:nvCxnSpPr>
          <p:cNvPr id="44" name="Straight Connector 43"/>
          <p:cNvCxnSpPr/>
          <p:nvPr/>
        </p:nvCxnSpPr>
        <p:spPr>
          <a:xfrm flipV="1">
            <a:off x="1743959" y="4865103"/>
            <a:ext cx="8908330" cy="28282"/>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4603546" y="5336456"/>
            <a:ext cx="5387120" cy="0"/>
          </a:xfrm>
          <a:prstGeom prst="straightConnector1">
            <a:avLst/>
          </a:prstGeom>
          <a:ln w="508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8" name="TextBox 37"/>
          <p:cNvSpPr txBox="1">
            <a:spLocks noChangeArrowheads="1"/>
          </p:cNvSpPr>
          <p:nvPr/>
        </p:nvSpPr>
        <p:spPr bwMode="auto">
          <a:xfrm>
            <a:off x="6263264" y="5353120"/>
            <a:ext cx="2664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(9 weeks)</a:t>
            </a:r>
          </a:p>
        </p:txBody>
      </p:sp>
      <p:cxnSp>
        <p:nvCxnSpPr>
          <p:cNvPr id="50" name="Straight Arrow Connector 49"/>
          <p:cNvCxnSpPr/>
          <p:nvPr/>
        </p:nvCxnSpPr>
        <p:spPr>
          <a:xfrm>
            <a:off x="5581847" y="5716004"/>
            <a:ext cx="5066769" cy="0"/>
          </a:xfrm>
          <a:prstGeom prst="straightConnector1">
            <a:avLst/>
          </a:prstGeom>
          <a:ln w="508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51" name="TextBox 41"/>
          <p:cNvSpPr txBox="1">
            <a:spLocks noChangeArrowheads="1"/>
          </p:cNvSpPr>
          <p:nvPr/>
        </p:nvSpPr>
        <p:spPr bwMode="auto">
          <a:xfrm>
            <a:off x="6743831" y="5745805"/>
            <a:ext cx="3246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B050"/>
                </a:solidFill>
                <a:effectLst/>
                <a:uLnTx/>
                <a:uFillTx/>
                <a:latin typeface="Garamond" panose="02020404030301010803"/>
                <a:ea typeface="+mn-ea"/>
                <a:cs typeface="+mn-cs"/>
              </a:rPr>
              <a:t>NJFLA Leave (12 weeks)</a:t>
            </a:r>
          </a:p>
        </p:txBody>
      </p:sp>
      <p:cxnSp>
        <p:nvCxnSpPr>
          <p:cNvPr id="52" name="Straight Connector 51"/>
          <p:cNvCxnSpPr/>
          <p:nvPr/>
        </p:nvCxnSpPr>
        <p:spPr>
          <a:xfrm>
            <a:off x="3648078" y="3729025"/>
            <a:ext cx="10115" cy="1094339"/>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59" idx="2"/>
          </p:cNvCxnSpPr>
          <p:nvPr/>
        </p:nvCxnSpPr>
        <p:spPr>
          <a:xfrm>
            <a:off x="5581847" y="3743407"/>
            <a:ext cx="0" cy="1972597"/>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10652289" y="4253509"/>
            <a:ext cx="3511" cy="149229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5" name="TextBox 58"/>
          <p:cNvSpPr txBox="1">
            <a:spLocks noChangeArrowheads="1"/>
          </p:cNvSpPr>
          <p:nvPr/>
        </p:nvSpPr>
        <p:spPr bwMode="auto">
          <a:xfrm>
            <a:off x="1789553" y="3996909"/>
            <a:ext cx="18758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Pregnancy-related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(4 weeks)</a:t>
            </a:r>
          </a:p>
        </p:txBody>
      </p:sp>
      <p:sp>
        <p:nvSpPr>
          <p:cNvPr id="56" name="TextBox 60"/>
          <p:cNvSpPr txBox="1">
            <a:spLocks noChangeArrowheads="1"/>
          </p:cNvSpPr>
          <p:nvPr/>
        </p:nvSpPr>
        <p:spPr bwMode="auto">
          <a:xfrm>
            <a:off x="3733811" y="4007122"/>
            <a:ext cx="1724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Childbirth-related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(6 weeks)</a:t>
            </a:r>
          </a:p>
        </p:txBody>
      </p:sp>
      <p:sp>
        <p:nvSpPr>
          <p:cNvPr id="57" name="TextBox 61"/>
          <p:cNvSpPr txBox="1">
            <a:spLocks noChangeArrowheads="1"/>
          </p:cNvSpPr>
          <p:nvPr/>
        </p:nvSpPr>
        <p:spPr bwMode="auto">
          <a:xfrm>
            <a:off x="6652258" y="4253509"/>
            <a:ext cx="3252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Bond with newly-born child</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(12 weeks)</a:t>
            </a:r>
          </a:p>
        </p:txBody>
      </p:sp>
      <p:sp>
        <p:nvSpPr>
          <p:cNvPr id="58" name="TextBox 10"/>
          <p:cNvSpPr txBox="1">
            <a:spLocks noChangeArrowheads="1"/>
          </p:cNvSpPr>
          <p:nvPr/>
        </p:nvSpPr>
        <p:spPr bwMode="auto">
          <a:xfrm>
            <a:off x="3014860" y="3188861"/>
            <a:ext cx="14144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Due Date/</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Delivery Date</a:t>
            </a:r>
          </a:p>
        </p:txBody>
      </p:sp>
      <p:sp>
        <p:nvSpPr>
          <p:cNvPr id="59" name="TextBox 11"/>
          <p:cNvSpPr txBox="1">
            <a:spLocks noChangeArrowheads="1"/>
          </p:cNvSpPr>
          <p:nvPr/>
        </p:nvSpPr>
        <p:spPr bwMode="auto">
          <a:xfrm>
            <a:off x="4790070" y="3220187"/>
            <a:ext cx="15835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Period Ends</a:t>
            </a:r>
          </a:p>
        </p:txBody>
      </p:sp>
      <p:sp>
        <p:nvSpPr>
          <p:cNvPr id="60" name="TextBox 59"/>
          <p:cNvSpPr txBox="1"/>
          <p:nvPr/>
        </p:nvSpPr>
        <p:spPr>
          <a:xfrm>
            <a:off x="1809632" y="4942180"/>
            <a:ext cx="2793914" cy="461665"/>
          </a:xfrm>
          <a:prstGeom prst="rect">
            <a:avLst/>
          </a:prstGeom>
          <a:solidFill>
            <a:srgbClr val="FFFF00"/>
          </a:solid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Paid Sick Leave</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(7 weeks)</a:t>
            </a:r>
          </a:p>
        </p:txBody>
      </p:sp>
      <p:cxnSp>
        <p:nvCxnSpPr>
          <p:cNvPr id="61" name="Straight Connector 60"/>
          <p:cNvCxnSpPr/>
          <p:nvPr/>
        </p:nvCxnSpPr>
        <p:spPr>
          <a:xfrm flipH="1">
            <a:off x="1743958" y="4329900"/>
            <a:ext cx="8912" cy="141590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2" name="TextBox 37"/>
          <p:cNvSpPr txBox="1">
            <a:spLocks noChangeArrowheads="1"/>
          </p:cNvSpPr>
          <p:nvPr/>
        </p:nvSpPr>
        <p:spPr bwMode="auto">
          <a:xfrm>
            <a:off x="3760387" y="5354978"/>
            <a:ext cx="26646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(3 weeks)</a:t>
            </a:r>
          </a:p>
        </p:txBody>
      </p:sp>
    </p:spTree>
    <p:extLst>
      <p:ext uri="{BB962C8B-B14F-4D97-AF65-F5344CB8AC3E}">
        <p14:creationId xmlns:p14="http://schemas.microsoft.com/office/powerpoint/2010/main" val="28713693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3"/>
          <p:cNvSpPr txBox="1">
            <a:spLocks/>
          </p:cNvSpPr>
          <p:nvPr/>
        </p:nvSpPr>
        <p:spPr>
          <a:xfrm>
            <a:off x="3051573" y="2871789"/>
            <a:ext cx="5874544" cy="2189560"/>
          </a:xfrm>
          <a:prstGeom prst="rect">
            <a:avLst/>
          </a:prstGeom>
        </p:spPr>
        <p:txBody>
          <a:bodyPr lIns="68568" tIns="34284" rIns="68568" bIns="34284">
            <a:normAutofit/>
          </a:bodyPr>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baseline="0">
                <a:solidFill>
                  <a:schemeClr val="tx1"/>
                </a:solidFill>
                <a:latin typeface="+mn-lt"/>
                <a:ea typeface="+mn-ea"/>
                <a:cs typeface="+mn-cs"/>
              </a:defRPr>
            </a:lvl9pPr>
          </a:lstStyle>
          <a:p>
            <a:pPr marL="0" marR="0" lvl="0" indent="0" algn="l" defTabSz="1218987" rtl="0" eaLnBrk="1" fontAlgn="auto" latinLnBrk="0" hangingPunct="1">
              <a:lnSpc>
                <a:spcPct val="95000"/>
              </a:lnSpc>
              <a:spcBef>
                <a:spcPts val="1866"/>
              </a:spcBef>
              <a:spcAft>
                <a:spcPts val="0"/>
              </a:spcAft>
              <a:buClrTx/>
              <a:buSzPct val="100000"/>
              <a:buFont typeface="Arial" pitchFamily="34" charset="0"/>
              <a:buNone/>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304747" marR="0" lvl="0" indent="-304747" algn="l" defTabSz="1218987" rtl="0" eaLnBrk="1" fontAlgn="auto" latinLnBrk="0" hangingPunct="1">
              <a:lnSpc>
                <a:spcPct val="95000"/>
              </a:lnSpc>
              <a:spcBef>
                <a:spcPts val="1866"/>
              </a:spcBef>
              <a:spcAft>
                <a:spcPts val="0"/>
              </a:spcAft>
              <a:buClrTx/>
              <a:buSzPct val="100000"/>
              <a:buFont typeface="Arial" pitchFamily="34" charset="0"/>
              <a:buChar char="•"/>
              <a:tabLst/>
              <a:defRPr/>
            </a:pPr>
            <a:endParaRPr kumimoji="0" lang="en-US" sz="135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7" name="TextBox 26"/>
          <p:cNvSpPr txBox="1"/>
          <p:nvPr/>
        </p:nvSpPr>
        <p:spPr>
          <a:xfrm>
            <a:off x="2290130" y="1875426"/>
            <a:ext cx="6583432" cy="802207"/>
          </a:xfrm>
          <a:prstGeom prst="rect">
            <a:avLst/>
          </a:prstGeom>
          <a:no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If your district runs sick leave &amp; FMLA </a:t>
            </a:r>
            <a:r>
              <a:rPr kumimoji="0" lang="en-US" sz="1800" b="1" i="1" u="sng" strike="noStrike" kern="1200" cap="none" spc="0" normalizeH="0" baseline="0" noProof="0" dirty="0">
                <a:ln>
                  <a:noFill/>
                </a:ln>
                <a:solidFill>
                  <a:prstClr val="black"/>
                </a:solidFill>
                <a:effectLst/>
                <a:uLnTx/>
                <a:uFillTx/>
                <a:latin typeface="Garamond" panose="02020404030301010803"/>
                <a:ea typeface="+mn-ea"/>
                <a:cs typeface="+mn-cs"/>
              </a:rPr>
              <a:t>consecutively</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and employee has </a:t>
            </a:r>
            <a:r>
              <a:rPr kumimoji="0" lang="en-US" sz="1800" b="1" i="1" u="sng" strike="noStrike" kern="1200" cap="none" spc="0" normalizeH="0" baseline="0" noProof="0" dirty="0">
                <a:ln>
                  <a:noFill/>
                </a:ln>
                <a:solidFill>
                  <a:prstClr val="black"/>
                </a:solidFill>
                <a:effectLst/>
                <a:uLnTx/>
                <a:uFillTx/>
                <a:latin typeface="Garamond" panose="02020404030301010803"/>
                <a:ea typeface="+mn-ea"/>
                <a:cs typeface="+mn-cs"/>
              </a:rPr>
              <a:t>sufficient</a:t>
            </a:r>
            <a:r>
              <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rPr>
              <a:t> sick leave for entire disability period</a:t>
            </a:r>
          </a:p>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013"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
        <p:nvSpPr>
          <p:cNvPr id="23" name="Title 1"/>
          <p:cNvSpPr>
            <a:spLocks noGrp="1"/>
          </p:cNvSpPr>
          <p:nvPr>
            <p:ph type="title"/>
          </p:nvPr>
        </p:nvSpPr>
        <p:spPr>
          <a:xfrm>
            <a:off x="2952360" y="703767"/>
            <a:ext cx="6499692" cy="977504"/>
          </a:xfrm>
        </p:spPr>
        <p:txBody>
          <a:bodyPr rtlCol="0">
            <a:noAutofit/>
          </a:bodyPr>
          <a:lstStyle/>
          <a:p>
            <a:pPr>
              <a:defRPr/>
            </a:pPr>
            <a:r>
              <a:rPr lang="en-US" altLang="en-US" dirty="0">
                <a:effectLst>
                  <a:outerShdw blurRad="38100" dist="38100" dir="2700000" algn="tl">
                    <a:srgbClr val="000000">
                      <a:alpha val="43137"/>
                    </a:srgbClr>
                  </a:outerShdw>
                </a:effectLst>
              </a:rPr>
              <a:t>Designating Maternity Leave</a:t>
            </a:r>
          </a:p>
        </p:txBody>
      </p:sp>
      <p:cxnSp>
        <p:nvCxnSpPr>
          <p:cNvPr id="21" name="Straight Connector 20"/>
          <p:cNvCxnSpPr/>
          <p:nvPr/>
        </p:nvCxnSpPr>
        <p:spPr>
          <a:xfrm flipV="1">
            <a:off x="1743959" y="4865103"/>
            <a:ext cx="8908330" cy="28282"/>
          </a:xfrm>
          <a:prstGeom prst="line">
            <a:avLst/>
          </a:prstGeom>
          <a:ln w="50800"/>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5581846" y="5353120"/>
            <a:ext cx="5066770" cy="0"/>
          </a:xfrm>
          <a:prstGeom prst="straightConnector1">
            <a:avLst/>
          </a:prstGeom>
          <a:ln w="50800" cmpd="sng">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37"/>
          <p:cNvSpPr txBox="1">
            <a:spLocks noChangeArrowheads="1"/>
          </p:cNvSpPr>
          <p:nvPr/>
        </p:nvSpPr>
        <p:spPr bwMode="auto">
          <a:xfrm>
            <a:off x="6992280" y="5368128"/>
            <a:ext cx="26646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FF0000"/>
                </a:solidFill>
                <a:effectLst/>
                <a:uLnTx/>
                <a:uFillTx/>
                <a:latin typeface="Garamond" panose="02020404030301010803"/>
                <a:ea typeface="+mn-ea"/>
                <a:cs typeface="+mn-cs"/>
              </a:rPr>
              <a:t>FMLA Leave (12 weeks)</a:t>
            </a:r>
          </a:p>
        </p:txBody>
      </p:sp>
      <p:cxnSp>
        <p:nvCxnSpPr>
          <p:cNvPr id="40" name="Straight Arrow Connector 39"/>
          <p:cNvCxnSpPr/>
          <p:nvPr/>
        </p:nvCxnSpPr>
        <p:spPr>
          <a:xfrm>
            <a:off x="5581847" y="5716004"/>
            <a:ext cx="5066769" cy="0"/>
          </a:xfrm>
          <a:prstGeom prst="straightConnector1">
            <a:avLst/>
          </a:prstGeom>
          <a:ln w="5080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43" name="TextBox 41"/>
          <p:cNvSpPr txBox="1">
            <a:spLocks noChangeArrowheads="1"/>
          </p:cNvSpPr>
          <p:nvPr/>
        </p:nvSpPr>
        <p:spPr bwMode="auto">
          <a:xfrm>
            <a:off x="6743831" y="5745805"/>
            <a:ext cx="32468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200" b="1" i="0" u="none" strike="noStrike" kern="1200" cap="none" spc="0" normalizeH="0" baseline="0" noProof="0" dirty="0">
                <a:ln>
                  <a:noFill/>
                </a:ln>
                <a:solidFill>
                  <a:srgbClr val="00B050"/>
                </a:solidFill>
                <a:effectLst/>
                <a:uLnTx/>
                <a:uFillTx/>
                <a:latin typeface="Garamond" panose="02020404030301010803"/>
                <a:ea typeface="+mn-ea"/>
                <a:cs typeface="+mn-cs"/>
              </a:rPr>
              <a:t>NJFLA Leave (12 weeks)</a:t>
            </a:r>
          </a:p>
        </p:txBody>
      </p:sp>
      <p:cxnSp>
        <p:nvCxnSpPr>
          <p:cNvPr id="44" name="Straight Connector 43"/>
          <p:cNvCxnSpPr/>
          <p:nvPr/>
        </p:nvCxnSpPr>
        <p:spPr>
          <a:xfrm>
            <a:off x="3648078" y="3729025"/>
            <a:ext cx="10115" cy="1094339"/>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51" idx="2"/>
          </p:cNvCxnSpPr>
          <p:nvPr/>
        </p:nvCxnSpPr>
        <p:spPr>
          <a:xfrm>
            <a:off x="5581847" y="3743407"/>
            <a:ext cx="0" cy="1972597"/>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10652289" y="4253509"/>
            <a:ext cx="3511" cy="1492296"/>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7" name="TextBox 58"/>
          <p:cNvSpPr txBox="1">
            <a:spLocks noChangeArrowheads="1"/>
          </p:cNvSpPr>
          <p:nvPr/>
        </p:nvSpPr>
        <p:spPr bwMode="auto">
          <a:xfrm>
            <a:off x="1789553" y="3996909"/>
            <a:ext cx="187586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Pregnancy-related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(4 weeks)</a:t>
            </a:r>
          </a:p>
        </p:txBody>
      </p:sp>
      <p:sp>
        <p:nvSpPr>
          <p:cNvPr id="48" name="TextBox 60"/>
          <p:cNvSpPr txBox="1">
            <a:spLocks noChangeArrowheads="1"/>
          </p:cNvSpPr>
          <p:nvPr/>
        </p:nvSpPr>
        <p:spPr bwMode="auto">
          <a:xfrm>
            <a:off x="3733811" y="4007122"/>
            <a:ext cx="17249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Childbirth-related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(6 weeks)</a:t>
            </a:r>
          </a:p>
        </p:txBody>
      </p:sp>
      <p:sp>
        <p:nvSpPr>
          <p:cNvPr id="49" name="TextBox 61"/>
          <p:cNvSpPr txBox="1">
            <a:spLocks noChangeArrowheads="1"/>
          </p:cNvSpPr>
          <p:nvPr/>
        </p:nvSpPr>
        <p:spPr bwMode="auto">
          <a:xfrm>
            <a:off x="6652258" y="4253509"/>
            <a:ext cx="32521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Bond with newly-born child</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(12 weeks)</a:t>
            </a:r>
          </a:p>
        </p:txBody>
      </p:sp>
      <p:sp>
        <p:nvSpPr>
          <p:cNvPr id="50" name="TextBox 10"/>
          <p:cNvSpPr txBox="1">
            <a:spLocks noChangeArrowheads="1"/>
          </p:cNvSpPr>
          <p:nvPr/>
        </p:nvSpPr>
        <p:spPr bwMode="auto">
          <a:xfrm>
            <a:off x="3014860" y="3188861"/>
            <a:ext cx="14144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Due Date/</a:t>
            </a:r>
          </a:p>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Delivery Date</a:t>
            </a:r>
          </a:p>
        </p:txBody>
      </p:sp>
      <p:sp>
        <p:nvSpPr>
          <p:cNvPr id="51" name="TextBox 11"/>
          <p:cNvSpPr txBox="1">
            <a:spLocks noChangeArrowheads="1"/>
          </p:cNvSpPr>
          <p:nvPr/>
        </p:nvSpPr>
        <p:spPr bwMode="auto">
          <a:xfrm>
            <a:off x="4790070" y="3220187"/>
            <a:ext cx="158355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nstantia" panose="02030602050306030303" pitchFamily="18" charset="0"/>
              </a:defRPr>
            </a:lvl1pPr>
            <a:lvl2pPr marL="742950" indent="-285750">
              <a:defRPr>
                <a:solidFill>
                  <a:schemeClr val="tx1"/>
                </a:solidFill>
                <a:latin typeface="Constantia" panose="02030602050306030303" pitchFamily="18" charset="0"/>
              </a:defRPr>
            </a:lvl2pPr>
            <a:lvl3pPr marL="1143000" indent="-228600">
              <a:defRPr>
                <a:solidFill>
                  <a:schemeClr val="tx1"/>
                </a:solidFill>
                <a:latin typeface="Constantia" panose="02030602050306030303" pitchFamily="18" charset="0"/>
              </a:defRPr>
            </a:lvl3pPr>
            <a:lvl4pPr marL="1600200" indent="-228600">
              <a:defRPr>
                <a:solidFill>
                  <a:schemeClr val="tx1"/>
                </a:solidFill>
                <a:latin typeface="Constantia" panose="02030602050306030303" pitchFamily="18" charset="0"/>
              </a:defRPr>
            </a:lvl4pPr>
            <a:lvl5pPr marL="2057400" indent="-228600">
              <a:defRPr>
                <a:solidFill>
                  <a:schemeClr val="tx1"/>
                </a:solidFill>
                <a:latin typeface="Constantia" panose="02030602050306030303" pitchFamily="18" charset="0"/>
              </a:defRPr>
            </a:lvl5pPr>
            <a:lvl6pPr marL="2514600" indent="-228600" defTabSz="457200" eaLnBrk="0" fontAlgn="base" hangingPunct="0">
              <a:spcBef>
                <a:spcPct val="0"/>
              </a:spcBef>
              <a:spcAft>
                <a:spcPct val="0"/>
              </a:spcAft>
              <a:defRPr>
                <a:solidFill>
                  <a:schemeClr val="tx1"/>
                </a:solidFill>
                <a:latin typeface="Constantia" panose="02030602050306030303" pitchFamily="18" charset="0"/>
              </a:defRPr>
            </a:lvl6pPr>
            <a:lvl7pPr marL="2971800" indent="-228600" defTabSz="457200" eaLnBrk="0" fontAlgn="base" hangingPunct="0">
              <a:spcBef>
                <a:spcPct val="0"/>
              </a:spcBef>
              <a:spcAft>
                <a:spcPct val="0"/>
              </a:spcAft>
              <a:defRPr>
                <a:solidFill>
                  <a:schemeClr val="tx1"/>
                </a:solidFill>
                <a:latin typeface="Constantia" panose="02030602050306030303" pitchFamily="18" charset="0"/>
              </a:defRPr>
            </a:lvl7pPr>
            <a:lvl8pPr marL="3429000" indent="-228600" defTabSz="457200" eaLnBrk="0" fontAlgn="base" hangingPunct="0">
              <a:spcBef>
                <a:spcPct val="0"/>
              </a:spcBef>
              <a:spcAft>
                <a:spcPct val="0"/>
              </a:spcAft>
              <a:defRPr>
                <a:solidFill>
                  <a:schemeClr val="tx1"/>
                </a:solidFill>
                <a:latin typeface="Constantia" panose="02030602050306030303" pitchFamily="18" charset="0"/>
              </a:defRPr>
            </a:lvl8pPr>
            <a:lvl9pPr marL="3886200" indent="-228600" defTabSz="457200" eaLnBrk="0" fontAlgn="base" hangingPunct="0">
              <a:spcBef>
                <a:spcPct val="0"/>
              </a:spcBef>
              <a:spcAft>
                <a:spcPct val="0"/>
              </a:spcAft>
              <a:defRPr>
                <a:solidFill>
                  <a:schemeClr val="tx1"/>
                </a:solidFill>
                <a:latin typeface="Constantia" panose="02030602050306030303" pitchFamily="18" charset="0"/>
              </a:defRPr>
            </a:lvl9pPr>
          </a:lstStyle>
          <a:p>
            <a:pPr marL="0" marR="0" lvl="0" indent="0" algn="ctr" defTabSz="3429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prstClr val="black"/>
                </a:solidFill>
                <a:effectLst/>
                <a:uLnTx/>
                <a:uFillTx/>
                <a:latin typeface="Garamond" panose="02020404030301010803"/>
                <a:ea typeface="+mn-ea"/>
                <a:cs typeface="+mn-cs"/>
              </a:rPr>
              <a:t>Disability Period Ends</a:t>
            </a:r>
          </a:p>
        </p:txBody>
      </p:sp>
      <p:sp>
        <p:nvSpPr>
          <p:cNvPr id="52" name="TextBox 51"/>
          <p:cNvSpPr txBox="1"/>
          <p:nvPr/>
        </p:nvSpPr>
        <p:spPr>
          <a:xfrm>
            <a:off x="1762255" y="4942681"/>
            <a:ext cx="3768542" cy="461665"/>
          </a:xfrm>
          <a:prstGeom prst="rect">
            <a:avLst/>
          </a:prstGeom>
          <a:solidFill>
            <a:srgbClr val="FFFF00"/>
          </a:solidFill>
        </p:spPr>
        <p:txBody>
          <a:bodyPr wrap="square">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Paid Sick Leave</a:t>
            </a:r>
          </a:p>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Garamond" panose="02020404030301010803"/>
                <a:ea typeface="+mn-ea"/>
                <a:cs typeface="+mn-cs"/>
              </a:rPr>
              <a:t>(10 weeks)</a:t>
            </a:r>
          </a:p>
        </p:txBody>
      </p:sp>
      <p:cxnSp>
        <p:nvCxnSpPr>
          <p:cNvPr id="53" name="Straight Connector 52"/>
          <p:cNvCxnSpPr/>
          <p:nvPr/>
        </p:nvCxnSpPr>
        <p:spPr>
          <a:xfrm flipH="1">
            <a:off x="1743958" y="4329900"/>
            <a:ext cx="8912" cy="1415905"/>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9575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8F3BD-3211-1C3A-6A33-662DA870419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A732CD7-AFE6-FF02-A066-92CC9DFDAA69}"/>
              </a:ext>
            </a:extLst>
          </p:cNvPr>
          <p:cNvSpPr>
            <a:spLocks noGrp="1"/>
          </p:cNvSpPr>
          <p:nvPr>
            <p:ph idx="1"/>
          </p:nvPr>
        </p:nvSpPr>
        <p:spPr/>
        <p:txBody>
          <a:bodyPr>
            <a:normAutofit/>
          </a:bodyPr>
          <a:lstStyle/>
          <a:p>
            <a:pPr marL="0" indent="0" algn="ctr">
              <a:buNone/>
            </a:pPr>
            <a:endParaRPr lang="en-US" sz="6600" dirty="0"/>
          </a:p>
          <a:p>
            <a:pPr marL="0" indent="0" algn="ctr">
              <a:buNone/>
            </a:pPr>
            <a:r>
              <a:rPr lang="en-US" sz="6600" dirty="0"/>
              <a:t>Questions?</a:t>
            </a:r>
          </a:p>
        </p:txBody>
      </p:sp>
    </p:spTree>
    <p:extLst>
      <p:ext uri="{BB962C8B-B14F-4D97-AF65-F5344CB8AC3E}">
        <p14:creationId xmlns:p14="http://schemas.microsoft.com/office/powerpoint/2010/main" val="1018331088"/>
      </p:ext>
    </p:extLst>
  </p:cSld>
  <p:clrMapOvr>
    <a:masterClrMapping/>
  </p:clrMapOvr>
</p:sld>
</file>

<file path=ppt/theme/theme1.xml><?xml version="1.0" encoding="utf-8"?>
<a:theme xmlns:a="http://schemas.openxmlformats.org/drawingml/2006/main" name="1_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9050</TotalTime>
  <Words>3741</Words>
  <Application>Microsoft Office PowerPoint</Application>
  <PresentationFormat>Widescreen</PresentationFormat>
  <Paragraphs>344</Paragraphs>
  <Slides>36</Slides>
  <Notes>7</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36</vt:i4>
      </vt:variant>
    </vt:vector>
  </HeadingPairs>
  <TitlesOfParts>
    <vt:vector size="50" baseType="lpstr">
      <vt:lpstr>Aptos</vt:lpstr>
      <vt:lpstr>Arial</vt:lpstr>
      <vt:lpstr>Bookman Old Style</vt:lpstr>
      <vt:lpstr>Calibri</vt:lpstr>
      <vt:lpstr>Felix Titling</vt:lpstr>
      <vt:lpstr>Garamond</vt:lpstr>
      <vt:lpstr>Inter</vt:lpstr>
      <vt:lpstr>Inter Bold</vt:lpstr>
      <vt:lpstr>Nunito</vt:lpstr>
      <vt:lpstr>Segoe UI Light</vt:lpstr>
      <vt:lpstr>Trebuchet MS</vt:lpstr>
      <vt:lpstr>Wingdings</vt:lpstr>
      <vt:lpstr>Wingdings 3</vt:lpstr>
      <vt:lpstr>1_Facet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Navigating Leave Requests Under the FMLA and NJFLA</vt:lpstr>
      <vt:lpstr>Today’s Topics</vt:lpstr>
      <vt:lpstr>Employee Eligibility Under the FMLA</vt:lpstr>
      <vt:lpstr>Leave Under the Family and Medical Leave Act (FMLA)</vt:lpstr>
      <vt:lpstr>Available Leave Under the FMLA</vt:lpstr>
      <vt:lpstr>FMLA: Serious Health Condition (employee or family member) </vt:lpstr>
      <vt:lpstr>Initiation of FMLA Leave</vt:lpstr>
      <vt:lpstr>Designation of Leave Notice</vt:lpstr>
      <vt:lpstr>Use of Paid Leave Benefits During FMLA Leave</vt:lpstr>
      <vt:lpstr>Leave Certification, Generally</vt:lpstr>
      <vt:lpstr>Serious Health Condition Certification</vt:lpstr>
      <vt:lpstr>Incomplete or Insufficient Certification</vt:lpstr>
      <vt:lpstr>Fitness for Duty Certification</vt:lpstr>
      <vt:lpstr>Counting FMLA Weeks</vt:lpstr>
      <vt:lpstr>Job-Protected Leave</vt:lpstr>
      <vt:lpstr>Limitations on Restoration</vt:lpstr>
      <vt:lpstr>Reasonable Accommodation Under the ADA</vt:lpstr>
      <vt:lpstr>Limits to Continuation of Health Insurance Coverage</vt:lpstr>
      <vt:lpstr>New Jersey Family Leave Act (NJFLA)</vt:lpstr>
      <vt:lpstr>Circumstances for Leave and How Much Leave is Available</vt:lpstr>
      <vt:lpstr>New Jersey Family Leave Act (NJFLA) (cont.)</vt:lpstr>
      <vt:lpstr>Employee Entitlement Upon Return to Work</vt:lpstr>
      <vt:lpstr>NJFLA vs. FMLA</vt:lpstr>
      <vt:lpstr>PowerPoint Presentation</vt:lpstr>
      <vt:lpstr>Designating Maternity Leave</vt:lpstr>
      <vt:lpstr>Designating Maternity Leave</vt:lpstr>
      <vt:lpstr>Designating Maternity Leave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Ruth Albuquerque</dc:creator>
  <cp:lastModifiedBy>Denise Bowman</cp:lastModifiedBy>
  <cp:revision>62</cp:revision>
  <dcterms:created xsi:type="dcterms:W3CDTF">2025-01-16T17:48:35Z</dcterms:created>
  <dcterms:modified xsi:type="dcterms:W3CDTF">2026-10-02T15:59:33Z</dcterms:modified>
</cp:coreProperties>
</file>